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60" r:id="rId4"/>
    <p:sldId id="261" r:id="rId5"/>
    <p:sldId id="262" r:id="rId6"/>
    <p:sldId id="42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575786-50EC-43E9-AA74-01B1943CFC77}" type="datetimeFigureOut">
              <a:rPr lang="en-US" smtClean="0"/>
              <a:t>1/11/2023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23084F-ED9F-40DF-87E8-4060DAA61B86}" type="slidenum">
              <a:rPr lang="en-US" smtClean="0"/>
              <a:t>‹#›</a:t>
            </a:fld>
            <a:endParaRPr lang="en-US"/>
          </a:p>
        </p:txBody>
      </p:sp>
    </p:spTree>
    <p:extLst>
      <p:ext uri="{BB962C8B-B14F-4D97-AF65-F5344CB8AC3E}">
        <p14:creationId xmlns:p14="http://schemas.microsoft.com/office/powerpoint/2010/main" val="3794087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D23084F-ED9F-40DF-87E8-4060DAA61B86}" type="slidenum">
              <a:rPr lang="en-US" smtClean="0"/>
              <a:t>1</a:t>
            </a:fld>
            <a:endParaRPr lang="en-US"/>
          </a:p>
        </p:txBody>
      </p:sp>
    </p:spTree>
    <p:extLst>
      <p:ext uri="{BB962C8B-B14F-4D97-AF65-F5344CB8AC3E}">
        <p14:creationId xmlns:p14="http://schemas.microsoft.com/office/powerpoint/2010/main" val="148390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BA292-F701-0BB0-0212-779DA87966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6E0F79F-30A2-ECC8-4BE8-B1C695F8E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9F80A7-1D01-355A-ACCC-CB35FE06922F}"/>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CFD74508-FFD5-CF43-E938-A4072146A8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D8922D-575A-A5C5-5045-F7FA215EEF01}"/>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1417407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B2DBE-8EA3-6E7B-B7AC-A4A263157E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B024F7-9FDA-559B-B1AA-396B2295D9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A7950-BF64-CB19-F574-B796839CB4C5}"/>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D605126F-697F-8845-6F2B-0691596881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A484DF-8E2C-BD4F-3131-6F9E736F0ACF}"/>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3740738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E83A1E-06CA-2962-CA4F-3394EE3AA1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5A2D68F-ABF5-EB1C-CA3F-50F2F80429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5C4CA8-42D3-D3FA-5421-47D901DA3355}"/>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C6AB075C-3EC6-C9B3-B94F-45CBFEB23E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6915AA-BAA5-A4D9-04E1-E8F2D6746E93}"/>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1872863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5A662-27FF-1001-C0B2-502052B2E3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768C39-189C-E35E-4434-31AFC35518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FB3145-DBD1-C99D-AF09-FF67DF8BEC34}"/>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EACC5D6F-A412-C0E2-B3CB-848BEF652C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25C3B8-DE87-D141-4AC6-39E0E8565CD6}"/>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1942134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AD231-804F-2EB1-3C32-59C6D24CD0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878408-964A-9402-5933-A6E4ABC540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AF66C4-15F0-23E8-FC91-F63BB8BA54FE}"/>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18887F5C-E636-125B-5F90-87E86DB2B5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2E6A01-0B38-1BB1-C713-E476B1B3D538}"/>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2294273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B3448-1A01-10CA-3D55-37BB96172C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67534E-1F6C-6627-11BA-D64C3B6332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8A09054-049A-5DE9-BE80-20C30C2019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B16D7DF-F6FD-8E24-5877-FD085817AD6D}"/>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6" name="Footer Placeholder 5">
            <a:extLst>
              <a:ext uri="{FF2B5EF4-FFF2-40B4-BE49-F238E27FC236}">
                <a16:creationId xmlns:a16="http://schemas.microsoft.com/office/drawing/2014/main" id="{5C495136-43EF-75BA-5F7D-1BFCE8146B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06BDED-B2A4-DA82-DF5C-D49750FCB121}"/>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304325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9C1A5-3D21-4344-C887-D5C0C8713D1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FE59A4-ECA2-3F0C-2B10-AB228F0408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2D4E63-71FA-9829-8B58-7B6BE439A7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FE5ABFE-70C7-75C8-7696-872EE28B33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162574-6F3E-17BB-636D-80436C4CB8E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672C67-505F-591E-8CC4-012267181EE1}"/>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8" name="Footer Placeholder 7">
            <a:extLst>
              <a:ext uri="{FF2B5EF4-FFF2-40B4-BE49-F238E27FC236}">
                <a16:creationId xmlns:a16="http://schemas.microsoft.com/office/drawing/2014/main" id="{E5F6E9E0-D4CC-5F25-0E4F-C71BA6D40E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8EF7DA-2CF6-63EA-F79F-9925FADDB512}"/>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482181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3D720-239D-62C4-1644-FCA2714911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1AA772-0CDE-928F-E37C-12411471D21B}"/>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4" name="Footer Placeholder 3">
            <a:extLst>
              <a:ext uri="{FF2B5EF4-FFF2-40B4-BE49-F238E27FC236}">
                <a16:creationId xmlns:a16="http://schemas.microsoft.com/office/drawing/2014/main" id="{D573AB33-72F9-CFF7-2E81-35C9593B957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E3D804-4F75-2709-3203-43815A8B7827}"/>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294757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17654A-8F0C-C2E0-F47B-E7ED8CE5C19D}"/>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3" name="Footer Placeholder 2">
            <a:extLst>
              <a:ext uri="{FF2B5EF4-FFF2-40B4-BE49-F238E27FC236}">
                <a16:creationId xmlns:a16="http://schemas.microsoft.com/office/drawing/2014/main" id="{6CF97AD3-C986-4898-498D-EB7694565B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AA893C1-8B3D-E5F2-8F79-7E0E369C86A3}"/>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900658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3F0CE-F5B1-46A5-F702-96254061C0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7812A5-B829-F3A4-12A1-C8B5598EBE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325C91-4AA6-C4F3-30E9-B27C2190F5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0F6B3E-775D-7628-6D54-6B1E9BBBA9EF}"/>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6" name="Footer Placeholder 5">
            <a:extLst>
              <a:ext uri="{FF2B5EF4-FFF2-40B4-BE49-F238E27FC236}">
                <a16:creationId xmlns:a16="http://schemas.microsoft.com/office/drawing/2014/main" id="{34CF782F-B4A6-B45C-2BC5-708A1E8A2D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8A6FE4-A332-2D74-86B3-E4A00AB27EEA}"/>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227082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D2C26-C34F-9F3F-A42B-63138AA527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6F9336-3A0F-B257-995B-85ACF99502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BE7D582-105C-E703-CC16-5CC6EAF88E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E2F84D-E9EA-A0AD-049F-5CECED98CD4F}"/>
              </a:ext>
            </a:extLst>
          </p:cNvPr>
          <p:cNvSpPr>
            <a:spLocks noGrp="1"/>
          </p:cNvSpPr>
          <p:nvPr>
            <p:ph type="dt" sz="half" idx="10"/>
          </p:nvPr>
        </p:nvSpPr>
        <p:spPr/>
        <p:txBody>
          <a:bodyPr/>
          <a:lstStyle/>
          <a:p>
            <a:fld id="{1FB7B719-5908-49A0-A384-7D6ED1BD8E57}" type="datetimeFigureOut">
              <a:rPr lang="en-US" smtClean="0"/>
              <a:t>1/11/2023</a:t>
            </a:fld>
            <a:endParaRPr lang="en-US"/>
          </a:p>
        </p:txBody>
      </p:sp>
      <p:sp>
        <p:nvSpPr>
          <p:cNvPr id="6" name="Footer Placeholder 5">
            <a:extLst>
              <a:ext uri="{FF2B5EF4-FFF2-40B4-BE49-F238E27FC236}">
                <a16:creationId xmlns:a16="http://schemas.microsoft.com/office/drawing/2014/main" id="{F61DDEB6-B507-B625-553A-A6E6AD0618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427D45-EDF7-B216-B29F-C1F9AD3F0553}"/>
              </a:ext>
            </a:extLst>
          </p:cNvPr>
          <p:cNvSpPr>
            <a:spLocks noGrp="1"/>
          </p:cNvSpPr>
          <p:nvPr>
            <p:ph type="sldNum" sz="quarter" idx="12"/>
          </p:nvPr>
        </p:nvSpPr>
        <p:spPr/>
        <p:txBody>
          <a:bodyPr/>
          <a:lstStyle/>
          <a:p>
            <a:fld id="{3DE43414-0230-4772-818C-F2E0B11C5840}" type="slidenum">
              <a:rPr lang="en-US" smtClean="0"/>
              <a:t>‹#›</a:t>
            </a:fld>
            <a:endParaRPr lang="en-US"/>
          </a:p>
        </p:txBody>
      </p:sp>
    </p:spTree>
    <p:extLst>
      <p:ext uri="{BB962C8B-B14F-4D97-AF65-F5344CB8AC3E}">
        <p14:creationId xmlns:p14="http://schemas.microsoft.com/office/powerpoint/2010/main" val="1133622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869E24-0836-63F3-9162-45F805A724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D73E7E-A2D2-88F1-195F-D5E1AF60C6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4AD89C-4C4C-04C8-61D4-1FDA913EB3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B7B719-5908-49A0-A384-7D6ED1BD8E57}" type="datetimeFigureOut">
              <a:rPr lang="en-US" smtClean="0"/>
              <a:t>1/11/2023</a:t>
            </a:fld>
            <a:endParaRPr lang="en-US"/>
          </a:p>
        </p:txBody>
      </p:sp>
      <p:sp>
        <p:nvSpPr>
          <p:cNvPr id="5" name="Footer Placeholder 4">
            <a:extLst>
              <a:ext uri="{FF2B5EF4-FFF2-40B4-BE49-F238E27FC236}">
                <a16:creationId xmlns:a16="http://schemas.microsoft.com/office/drawing/2014/main" id="{3A8D3F93-F333-0A45-7577-884F8E9B81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1773F9-41EC-4520-372E-BD53EA694A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E43414-0230-4772-818C-F2E0B11C5840}" type="slidenum">
              <a:rPr lang="en-US" smtClean="0"/>
              <a:t>‹#›</a:t>
            </a:fld>
            <a:endParaRPr lang="en-US"/>
          </a:p>
        </p:txBody>
      </p:sp>
    </p:spTree>
    <p:extLst>
      <p:ext uri="{BB962C8B-B14F-4D97-AF65-F5344CB8AC3E}">
        <p14:creationId xmlns:p14="http://schemas.microsoft.com/office/powerpoint/2010/main" val="999818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www.fda.gov/medwatch"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3"/>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4"/>
          <a:stretch>
            <a:fillRect/>
          </a:stretch>
        </p:blipFill>
        <p:spPr>
          <a:xfrm>
            <a:off x="11288915" y="67227"/>
            <a:ext cx="807720" cy="500941"/>
          </a:xfrm>
          <a:prstGeom prst="rect">
            <a:avLst/>
          </a:prstGeom>
        </p:spPr>
      </p:pic>
      <p:pic>
        <p:nvPicPr>
          <p:cNvPr id="12" name="Picture 11">
            <a:extLst>
              <a:ext uri="{FF2B5EF4-FFF2-40B4-BE49-F238E27FC236}">
                <a16:creationId xmlns:a16="http://schemas.microsoft.com/office/drawing/2014/main" id="{11685105-8CB6-63DC-186D-8FD7392C6C04}"/>
              </a:ext>
            </a:extLst>
          </p:cNvPr>
          <p:cNvPicPr>
            <a:picLocks noChangeAspect="1"/>
          </p:cNvPicPr>
          <p:nvPr/>
        </p:nvPicPr>
        <p:blipFill>
          <a:blip r:embed="rId5"/>
          <a:stretch>
            <a:fillRect/>
          </a:stretch>
        </p:blipFill>
        <p:spPr>
          <a:xfrm>
            <a:off x="686214" y="1602300"/>
            <a:ext cx="2386170" cy="1336984"/>
          </a:xfrm>
          <a:prstGeom prst="rect">
            <a:avLst/>
          </a:prstGeom>
          <a:effectLst>
            <a:softEdge rad="31750"/>
          </a:effectLst>
        </p:spPr>
      </p:pic>
      <p:pic>
        <p:nvPicPr>
          <p:cNvPr id="13" name="Picture 12">
            <a:extLst>
              <a:ext uri="{FF2B5EF4-FFF2-40B4-BE49-F238E27FC236}">
                <a16:creationId xmlns:a16="http://schemas.microsoft.com/office/drawing/2014/main" id="{E7787F63-ECBF-B406-DAD9-4C5AB3F4D5BC}"/>
              </a:ext>
            </a:extLst>
          </p:cNvPr>
          <p:cNvPicPr>
            <a:picLocks noChangeAspect="1"/>
          </p:cNvPicPr>
          <p:nvPr/>
        </p:nvPicPr>
        <p:blipFill>
          <a:blip r:embed="rId6"/>
          <a:stretch>
            <a:fillRect/>
          </a:stretch>
        </p:blipFill>
        <p:spPr>
          <a:xfrm>
            <a:off x="3227149" y="1602300"/>
            <a:ext cx="2546636" cy="1336984"/>
          </a:xfrm>
          <a:prstGeom prst="rect">
            <a:avLst/>
          </a:prstGeom>
          <a:effectLst>
            <a:softEdge rad="31750"/>
          </a:effectLst>
        </p:spPr>
      </p:pic>
      <p:pic>
        <p:nvPicPr>
          <p:cNvPr id="14" name="Picture 13">
            <a:extLst>
              <a:ext uri="{FF2B5EF4-FFF2-40B4-BE49-F238E27FC236}">
                <a16:creationId xmlns:a16="http://schemas.microsoft.com/office/drawing/2014/main" id="{D22258C2-FA05-31ED-1892-F1A005559341}"/>
              </a:ext>
            </a:extLst>
          </p:cNvPr>
          <p:cNvPicPr>
            <a:picLocks noChangeAspect="1"/>
          </p:cNvPicPr>
          <p:nvPr/>
        </p:nvPicPr>
        <p:blipFill>
          <a:blip r:embed="rId7"/>
          <a:stretch>
            <a:fillRect/>
          </a:stretch>
        </p:blipFill>
        <p:spPr>
          <a:xfrm flipH="1">
            <a:off x="5928550" y="1602300"/>
            <a:ext cx="1582098" cy="1336984"/>
          </a:xfrm>
          <a:prstGeom prst="rect">
            <a:avLst/>
          </a:prstGeom>
          <a:effectLst>
            <a:softEdge rad="31750"/>
          </a:effectLst>
        </p:spPr>
      </p:pic>
      <p:sp>
        <p:nvSpPr>
          <p:cNvPr id="15" name="TextBox 14">
            <a:extLst>
              <a:ext uri="{FF2B5EF4-FFF2-40B4-BE49-F238E27FC236}">
                <a16:creationId xmlns:a16="http://schemas.microsoft.com/office/drawing/2014/main" id="{63A0507A-7A9D-F465-E4D2-7EB9CD47206C}"/>
              </a:ext>
            </a:extLst>
          </p:cNvPr>
          <p:cNvSpPr txBox="1"/>
          <p:nvPr/>
        </p:nvSpPr>
        <p:spPr>
          <a:xfrm>
            <a:off x="3926367" y="3465117"/>
            <a:ext cx="4339266" cy="461665"/>
          </a:xfrm>
          <a:prstGeom prst="rect">
            <a:avLst/>
          </a:prstGeom>
          <a:noFill/>
        </p:spPr>
        <p:txBody>
          <a:bodyPr wrap="none" rtlCol="0">
            <a:spAutoFit/>
          </a:bodyPr>
          <a:lstStyle/>
          <a:p>
            <a:pPr algn="ctr"/>
            <a:r>
              <a:rPr lang="en-US" sz="1200" b="0" i="0" dirty="0">
                <a:solidFill>
                  <a:srgbClr val="C00000"/>
                </a:solidFill>
                <a:effectLst/>
                <a:latin typeface="BrandonGrotesqueRegular"/>
              </a:rPr>
              <a:t>Ask your doctor or dietitian for more information about Altemia®.</a:t>
            </a:r>
            <a:br>
              <a:rPr lang="en-US" sz="1200" dirty="0">
                <a:solidFill>
                  <a:srgbClr val="C00000"/>
                </a:solidFill>
              </a:rPr>
            </a:br>
            <a:r>
              <a:rPr lang="en-US" sz="1200" b="0" i="0" dirty="0">
                <a:solidFill>
                  <a:srgbClr val="C00000"/>
                </a:solidFill>
                <a:effectLst/>
                <a:latin typeface="BrandonGrotesqueRegular"/>
              </a:rPr>
              <a:t>Use under medical supervision.</a:t>
            </a:r>
            <a:endParaRPr lang="en-US" sz="1200" dirty="0">
              <a:solidFill>
                <a:srgbClr val="C00000"/>
              </a:solidFill>
            </a:endParaRPr>
          </a:p>
        </p:txBody>
      </p:sp>
      <p:pic>
        <p:nvPicPr>
          <p:cNvPr id="17" name="Picture 16">
            <a:extLst>
              <a:ext uri="{FF2B5EF4-FFF2-40B4-BE49-F238E27FC236}">
                <a16:creationId xmlns:a16="http://schemas.microsoft.com/office/drawing/2014/main" id="{AB58169D-8406-A301-CE02-8F0E25067F1E}"/>
              </a:ext>
            </a:extLst>
          </p:cNvPr>
          <p:cNvPicPr>
            <a:picLocks noChangeAspect="1"/>
          </p:cNvPicPr>
          <p:nvPr/>
        </p:nvPicPr>
        <p:blipFill>
          <a:blip r:embed="rId8"/>
          <a:stretch>
            <a:fillRect/>
          </a:stretch>
        </p:blipFill>
        <p:spPr>
          <a:xfrm>
            <a:off x="7665413" y="1602300"/>
            <a:ext cx="2103203" cy="1336984"/>
          </a:xfrm>
          <a:prstGeom prst="rect">
            <a:avLst/>
          </a:prstGeom>
          <a:effectLst>
            <a:softEdge rad="31750"/>
          </a:effectLst>
        </p:spPr>
      </p:pic>
      <p:sp>
        <p:nvSpPr>
          <p:cNvPr id="21" name="Rectangle 20">
            <a:extLst>
              <a:ext uri="{FF2B5EF4-FFF2-40B4-BE49-F238E27FC236}">
                <a16:creationId xmlns:a16="http://schemas.microsoft.com/office/drawing/2014/main" id="{06968F5C-3AAB-6E94-D0CE-D9A57A7849B5}"/>
              </a:ext>
            </a:extLst>
          </p:cNvPr>
          <p:cNvSpPr/>
          <p:nvPr/>
        </p:nvSpPr>
        <p:spPr>
          <a:xfrm>
            <a:off x="5928550" y="2939284"/>
            <a:ext cx="1582098"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How Altemia Works</a:t>
            </a:r>
          </a:p>
        </p:txBody>
      </p:sp>
      <p:sp>
        <p:nvSpPr>
          <p:cNvPr id="22" name="Arrow: Chevron 21">
            <a:extLst>
              <a:ext uri="{FF2B5EF4-FFF2-40B4-BE49-F238E27FC236}">
                <a16:creationId xmlns:a16="http://schemas.microsoft.com/office/drawing/2014/main" id="{3D1EEB12-540E-0605-9C26-E3FF36B34E5D}"/>
              </a:ext>
            </a:extLst>
          </p:cNvPr>
          <p:cNvSpPr/>
          <p:nvPr/>
        </p:nvSpPr>
        <p:spPr>
          <a:xfrm>
            <a:off x="7339772" y="3002927"/>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a:extLst>
              <a:ext uri="{FF2B5EF4-FFF2-40B4-BE49-F238E27FC236}">
                <a16:creationId xmlns:a16="http://schemas.microsoft.com/office/drawing/2014/main" id="{189AA86B-C010-B88A-D51C-6D510E3EFA7F}"/>
              </a:ext>
            </a:extLst>
          </p:cNvPr>
          <p:cNvSpPr/>
          <p:nvPr/>
        </p:nvSpPr>
        <p:spPr>
          <a:xfrm>
            <a:off x="686214" y="2931721"/>
            <a:ext cx="2386170"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What is Altemia</a:t>
            </a:r>
          </a:p>
        </p:txBody>
      </p:sp>
      <p:sp>
        <p:nvSpPr>
          <p:cNvPr id="24" name="Arrow: Chevron 23">
            <a:extLst>
              <a:ext uri="{FF2B5EF4-FFF2-40B4-BE49-F238E27FC236}">
                <a16:creationId xmlns:a16="http://schemas.microsoft.com/office/drawing/2014/main" id="{91B83CC9-864A-979D-C00E-F14EC27C97CC}"/>
              </a:ext>
            </a:extLst>
          </p:cNvPr>
          <p:cNvSpPr/>
          <p:nvPr/>
        </p:nvSpPr>
        <p:spPr>
          <a:xfrm>
            <a:off x="2901790" y="2999145"/>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Rectangle 24">
            <a:extLst>
              <a:ext uri="{FF2B5EF4-FFF2-40B4-BE49-F238E27FC236}">
                <a16:creationId xmlns:a16="http://schemas.microsoft.com/office/drawing/2014/main" id="{A607D0F5-08AC-3579-15BD-3140BD5AE98A}"/>
              </a:ext>
            </a:extLst>
          </p:cNvPr>
          <p:cNvSpPr/>
          <p:nvPr/>
        </p:nvSpPr>
        <p:spPr>
          <a:xfrm>
            <a:off x="7664050" y="2931721"/>
            <a:ext cx="2077416"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Insurance Coverage</a:t>
            </a:r>
          </a:p>
        </p:txBody>
      </p:sp>
      <p:sp>
        <p:nvSpPr>
          <p:cNvPr id="26" name="Arrow: Chevron 25">
            <a:extLst>
              <a:ext uri="{FF2B5EF4-FFF2-40B4-BE49-F238E27FC236}">
                <a16:creationId xmlns:a16="http://schemas.microsoft.com/office/drawing/2014/main" id="{9262533D-595B-14E2-E86D-622BF27BCCE8}"/>
              </a:ext>
            </a:extLst>
          </p:cNvPr>
          <p:cNvSpPr/>
          <p:nvPr/>
        </p:nvSpPr>
        <p:spPr>
          <a:xfrm>
            <a:off x="9570590" y="2995364"/>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Rectangle 26">
            <a:extLst>
              <a:ext uri="{FF2B5EF4-FFF2-40B4-BE49-F238E27FC236}">
                <a16:creationId xmlns:a16="http://schemas.microsoft.com/office/drawing/2014/main" id="{7AE96417-3AE9-C38C-0797-B1BD866AB374}"/>
              </a:ext>
            </a:extLst>
          </p:cNvPr>
          <p:cNvSpPr/>
          <p:nvPr/>
        </p:nvSpPr>
        <p:spPr>
          <a:xfrm>
            <a:off x="3227149" y="2931721"/>
            <a:ext cx="2546636"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About Sickle Cell Disease</a:t>
            </a:r>
          </a:p>
        </p:txBody>
      </p:sp>
      <p:sp>
        <p:nvSpPr>
          <p:cNvPr id="29" name="Rectangle 28">
            <a:extLst>
              <a:ext uri="{FF2B5EF4-FFF2-40B4-BE49-F238E27FC236}">
                <a16:creationId xmlns:a16="http://schemas.microsoft.com/office/drawing/2014/main" id="{3C748AC9-CF1A-0E43-A6B3-DFBECCEE88C6}"/>
              </a:ext>
            </a:extLst>
          </p:cNvPr>
          <p:cNvSpPr/>
          <p:nvPr/>
        </p:nvSpPr>
        <p:spPr>
          <a:xfrm>
            <a:off x="9923381" y="2931721"/>
            <a:ext cx="1582098"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Patient Support</a:t>
            </a:r>
          </a:p>
        </p:txBody>
      </p:sp>
      <p:sp>
        <p:nvSpPr>
          <p:cNvPr id="30" name="Arrow: Chevron 29">
            <a:extLst>
              <a:ext uri="{FF2B5EF4-FFF2-40B4-BE49-F238E27FC236}">
                <a16:creationId xmlns:a16="http://schemas.microsoft.com/office/drawing/2014/main" id="{41F91775-085D-BADD-D254-C8FF0FCEA76A}"/>
              </a:ext>
            </a:extLst>
          </p:cNvPr>
          <p:cNvSpPr/>
          <p:nvPr/>
        </p:nvSpPr>
        <p:spPr>
          <a:xfrm>
            <a:off x="11334603" y="2995364"/>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Arrow: Chevron 30">
            <a:extLst>
              <a:ext uri="{FF2B5EF4-FFF2-40B4-BE49-F238E27FC236}">
                <a16:creationId xmlns:a16="http://schemas.microsoft.com/office/drawing/2014/main" id="{231ACAFC-277A-C394-3EB2-C00F7D45A1CE}"/>
              </a:ext>
            </a:extLst>
          </p:cNvPr>
          <p:cNvSpPr/>
          <p:nvPr/>
        </p:nvSpPr>
        <p:spPr>
          <a:xfrm>
            <a:off x="5603191" y="3002927"/>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31">
            <a:extLst>
              <a:ext uri="{FF2B5EF4-FFF2-40B4-BE49-F238E27FC236}">
                <a16:creationId xmlns:a16="http://schemas.microsoft.com/office/drawing/2014/main" id="{C92929DA-0767-1529-1FCD-2D4DEFA7A77C}"/>
              </a:ext>
            </a:extLst>
          </p:cNvPr>
          <p:cNvSpPr/>
          <p:nvPr/>
        </p:nvSpPr>
        <p:spPr>
          <a:xfrm>
            <a:off x="0" y="4162026"/>
            <a:ext cx="12192000" cy="2695974"/>
          </a:xfrm>
          <a:prstGeom prst="rect">
            <a:avLst/>
          </a:prstGeom>
          <a:solidFill>
            <a:srgbClr val="C00000"/>
          </a:solid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05F9B98E-B89A-DC66-ADC5-84CE5A7F01A7}"/>
              </a:ext>
            </a:extLst>
          </p:cNvPr>
          <p:cNvPicPr>
            <a:picLocks noChangeAspect="1"/>
          </p:cNvPicPr>
          <p:nvPr/>
        </p:nvPicPr>
        <p:blipFill>
          <a:blip r:embed="rId9">
            <a:alphaModFix amt="24000"/>
          </a:blip>
          <a:stretch>
            <a:fillRect/>
          </a:stretch>
        </p:blipFill>
        <p:spPr>
          <a:xfrm>
            <a:off x="0" y="4169431"/>
            <a:ext cx="12192000" cy="2688569"/>
          </a:xfrm>
          <a:prstGeom prst="rect">
            <a:avLst/>
          </a:prstGeom>
        </p:spPr>
      </p:pic>
      <p:sp>
        <p:nvSpPr>
          <p:cNvPr id="34" name="TextBox 33">
            <a:extLst>
              <a:ext uri="{FF2B5EF4-FFF2-40B4-BE49-F238E27FC236}">
                <a16:creationId xmlns:a16="http://schemas.microsoft.com/office/drawing/2014/main" id="{B69C61EB-651E-E472-DFA5-6649A23DE58E}"/>
              </a:ext>
            </a:extLst>
          </p:cNvPr>
          <p:cNvSpPr txBox="1"/>
          <p:nvPr/>
        </p:nvSpPr>
        <p:spPr>
          <a:xfrm>
            <a:off x="585215" y="4317237"/>
            <a:ext cx="11124291" cy="2554545"/>
          </a:xfrm>
          <a:prstGeom prst="rect">
            <a:avLst/>
          </a:prstGeom>
          <a:noFill/>
        </p:spPr>
        <p:txBody>
          <a:bodyPr wrap="square" rtlCol="0">
            <a:spAutoFit/>
          </a:bodyPr>
          <a:lstStyle/>
          <a:p>
            <a:r>
              <a:rPr lang="en-US" sz="1600" b="1" dirty="0">
                <a:solidFill>
                  <a:schemeClr val="bg1"/>
                </a:solidFill>
                <a:latin typeface="+mj-lt"/>
              </a:rPr>
              <a:t>The Congress of the United States enacted</a:t>
            </a:r>
            <a:r>
              <a:rPr lang="en-US" sz="1600" b="1" dirty="0"/>
              <a:t> </a:t>
            </a:r>
            <a:r>
              <a:rPr lang="en-US" sz="1600" b="1" dirty="0">
                <a:solidFill>
                  <a:schemeClr val="bg1"/>
                </a:solidFill>
                <a:latin typeface="+mj-lt"/>
              </a:rPr>
              <a:t>Orphan Drug Act (21 U.S.C. 360ee(b)(3)) which stated in section 5(b)(3) that a new category of treatment for a small number of diseases, one of which was sickle cell disease, is now allowed.  These treatment modalities require clinical and scientific evidence before they can enter commerce, but the Act also allows such products to become available through an abbreviated process, avoiding the high cost of a New Drug Application.  </a:t>
            </a:r>
            <a:r>
              <a:rPr lang="en-US" sz="1600" b="1" i="0" dirty="0">
                <a:solidFill>
                  <a:schemeClr val="bg1"/>
                </a:solidFill>
                <a:effectLst/>
                <a:latin typeface="+mj-lt"/>
              </a:rPr>
              <a:t>The term </a:t>
            </a:r>
            <a:r>
              <a:rPr lang="en-US" sz="1600" b="1" i="1" dirty="0">
                <a:solidFill>
                  <a:schemeClr val="bg1"/>
                </a:solidFill>
                <a:effectLst/>
                <a:latin typeface="+mj-lt"/>
              </a:rPr>
              <a:t>medical food</a:t>
            </a:r>
            <a:r>
              <a:rPr lang="en-US" sz="1600" b="1" i="0" dirty="0">
                <a:solidFill>
                  <a:schemeClr val="bg1"/>
                </a:solidFill>
                <a:effectLst/>
                <a:latin typeface="+mj-lt"/>
              </a:rPr>
              <a:t>, as defined in section 5(b) of the Orphan Drug Act is "a food which is formulated to be consumed or administered enterally (by mouth) under the supervision of a physician and which is intended for the specific dietary management of a disease or condition for which distinctive nutritional requirements, based on recognized scientific principles, are established by medical evaluation."</a:t>
            </a:r>
            <a:r>
              <a:rPr lang="en-US" sz="1600" b="1" dirty="0">
                <a:solidFill>
                  <a:schemeClr val="bg1"/>
                </a:solidFill>
                <a:latin typeface="+mj-lt"/>
              </a:rPr>
              <a:t>  Sancilio and Company, the creator of Altemia®, began research on sickle cell disease in 2011.  From over a decade of work, Altemia® was created and will soon become available globally in 2023. Altemia® is a Medical Food that is intended to restore the balance in the cellular membrane of people with sickle cell disease and may have a significant beneficial effect.    </a:t>
            </a:r>
          </a:p>
        </p:txBody>
      </p:sp>
      <p:sp>
        <p:nvSpPr>
          <p:cNvPr id="38" name="TextBox 37">
            <a:extLst>
              <a:ext uri="{FF2B5EF4-FFF2-40B4-BE49-F238E27FC236}">
                <a16:creationId xmlns:a16="http://schemas.microsoft.com/office/drawing/2014/main" id="{F91E9538-589D-9D0B-0ADC-E230395F6984}"/>
              </a:ext>
            </a:extLst>
          </p:cNvPr>
          <p:cNvSpPr txBox="1"/>
          <p:nvPr/>
        </p:nvSpPr>
        <p:spPr>
          <a:xfrm>
            <a:off x="1488054" y="12286"/>
            <a:ext cx="9500616" cy="646331"/>
          </a:xfrm>
          <a:prstGeom prst="rect">
            <a:avLst/>
          </a:prstGeom>
          <a:noFill/>
        </p:spPr>
        <p:txBody>
          <a:bodyPr wrap="square" rtlCol="0">
            <a:spAutoFit/>
          </a:bodyPr>
          <a:lstStyle/>
          <a:p>
            <a:pPr algn="ctr"/>
            <a:r>
              <a:rPr lang="en-US" b="1" dirty="0">
                <a:solidFill>
                  <a:srgbClr val="C00000"/>
                </a:solidFill>
              </a:rPr>
              <a:t>Coming Soon: A Medical Food for the Dietary Management of Sickle Cell Disease in Pediatric and Adult Patients</a:t>
            </a:r>
          </a:p>
        </p:txBody>
      </p:sp>
      <p:sp>
        <p:nvSpPr>
          <p:cNvPr id="40" name="TextBox 39">
            <a:extLst>
              <a:ext uri="{FF2B5EF4-FFF2-40B4-BE49-F238E27FC236}">
                <a16:creationId xmlns:a16="http://schemas.microsoft.com/office/drawing/2014/main" id="{98F15806-167D-FBFE-3B91-900AA29756A3}"/>
              </a:ext>
            </a:extLst>
          </p:cNvPr>
          <p:cNvSpPr txBox="1"/>
          <p:nvPr/>
        </p:nvSpPr>
        <p:spPr>
          <a:xfrm>
            <a:off x="767218" y="732521"/>
            <a:ext cx="10942289"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a:t>
            </a:r>
          </a:p>
        </p:txBody>
      </p:sp>
      <p:pic>
        <p:nvPicPr>
          <p:cNvPr id="41" name="Picture 40">
            <a:extLst>
              <a:ext uri="{FF2B5EF4-FFF2-40B4-BE49-F238E27FC236}">
                <a16:creationId xmlns:a16="http://schemas.microsoft.com/office/drawing/2014/main" id="{01AFE1D3-FCD7-8992-FA50-5029DF52A295}"/>
              </a:ext>
            </a:extLst>
          </p:cNvPr>
          <p:cNvPicPr>
            <a:picLocks noChangeAspect="1"/>
          </p:cNvPicPr>
          <p:nvPr/>
        </p:nvPicPr>
        <p:blipFill>
          <a:blip r:embed="rId10"/>
          <a:stretch>
            <a:fillRect/>
          </a:stretch>
        </p:blipFill>
        <p:spPr>
          <a:xfrm>
            <a:off x="9894868" y="1602301"/>
            <a:ext cx="1627778" cy="1336984"/>
          </a:xfrm>
          <a:prstGeom prst="rect">
            <a:avLst/>
          </a:prstGeom>
          <a:effectLst>
            <a:softEdge rad="31750"/>
          </a:effectLst>
        </p:spPr>
      </p:pic>
    </p:spTree>
    <p:extLst>
      <p:ext uri="{BB962C8B-B14F-4D97-AF65-F5344CB8AC3E}">
        <p14:creationId xmlns:p14="http://schemas.microsoft.com/office/powerpoint/2010/main" val="113240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2"/>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3"/>
          <a:stretch>
            <a:fillRect/>
          </a:stretch>
        </p:blipFill>
        <p:spPr>
          <a:xfrm>
            <a:off x="11288915" y="67227"/>
            <a:ext cx="807720" cy="500941"/>
          </a:xfrm>
          <a:prstGeom prst="rect">
            <a:avLst/>
          </a:prstGeom>
        </p:spPr>
      </p:pic>
      <p:sp>
        <p:nvSpPr>
          <p:cNvPr id="2" name="Rectangle 1">
            <a:extLst>
              <a:ext uri="{FF2B5EF4-FFF2-40B4-BE49-F238E27FC236}">
                <a16:creationId xmlns:a16="http://schemas.microsoft.com/office/drawing/2014/main" id="{12BDAE3A-1D2B-B8A5-E357-8293648ABCEC}"/>
              </a:ext>
            </a:extLst>
          </p:cNvPr>
          <p:cNvSpPr/>
          <p:nvPr/>
        </p:nvSpPr>
        <p:spPr>
          <a:xfrm>
            <a:off x="804232" y="1069246"/>
            <a:ext cx="1509199" cy="5486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B1AA151-32BC-1AF1-066E-BE495798910C}"/>
              </a:ext>
            </a:extLst>
          </p:cNvPr>
          <p:cNvSpPr txBox="1"/>
          <p:nvPr/>
        </p:nvSpPr>
        <p:spPr>
          <a:xfrm>
            <a:off x="506076" y="2280468"/>
            <a:ext cx="4244123" cy="1071768"/>
          </a:xfrm>
          <a:prstGeom prst="rect">
            <a:avLst/>
          </a:prstGeom>
          <a:noFill/>
        </p:spPr>
        <p:txBody>
          <a:bodyPr wrap="square" rtlCol="0">
            <a:spAutoFit/>
          </a:bodyPr>
          <a:lstStyle/>
          <a:p>
            <a:pPr marL="0" marR="0">
              <a:lnSpc>
                <a:spcPct val="107000"/>
              </a:lnSpc>
              <a:spcBef>
                <a:spcPts val="0"/>
              </a:spcBef>
              <a:spcAft>
                <a:spcPts val="800"/>
              </a:spcAft>
            </a:pPr>
            <a:r>
              <a:rPr lang="en-US"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Features and Benefits</a:t>
            </a:r>
          </a:p>
          <a:p>
            <a:pPr marL="285750" indent="-285750">
              <a:buFont typeface="Arial" panose="020B0604020202020204" pitchFamily="34" charset="0"/>
              <a:buChar char="•"/>
            </a:pPr>
            <a:r>
              <a:rPr lang="en-US" sz="1400" dirty="0">
                <a:solidFill>
                  <a:schemeClr val="tx1"/>
                </a:solidFill>
              </a:rPr>
              <a:t>Formulated for Enhanced Absorption</a:t>
            </a:r>
            <a:r>
              <a:rPr lang="en-US" sz="1400" baseline="30000" dirty="0">
                <a:solidFill>
                  <a:schemeClr val="tx1"/>
                </a:solidFill>
              </a:rPr>
              <a:t>1</a:t>
            </a:r>
          </a:p>
          <a:p>
            <a:pPr marL="285750" indent="-285750">
              <a:buFont typeface="Arial" panose="020B0604020202020204" pitchFamily="34" charset="0"/>
              <a:buChar char="•"/>
            </a:pPr>
            <a:r>
              <a:rPr lang="en-US" sz="1400" dirty="0">
                <a:solidFill>
                  <a:schemeClr val="tx1"/>
                </a:solidFill>
              </a:rPr>
              <a:t>Manage VOC Events</a:t>
            </a:r>
            <a:r>
              <a:rPr lang="en-US" sz="1400" baseline="30000" dirty="0">
                <a:solidFill>
                  <a:schemeClr val="tx1"/>
                </a:solidFill>
              </a:rPr>
              <a:t>2</a:t>
            </a:r>
          </a:p>
          <a:p>
            <a:pPr marL="285750" indent="-285750">
              <a:buFont typeface="Arial" panose="020B0604020202020204" pitchFamily="34" charset="0"/>
              <a:buChar char="•"/>
            </a:pPr>
            <a:r>
              <a:rPr lang="en-US" sz="1400" dirty="0">
                <a:solidFill>
                  <a:schemeClr val="tx1"/>
                </a:solidFill>
              </a:rPr>
              <a:t>Lower C-reactive Protein (Inflammation) Levels</a:t>
            </a:r>
            <a:r>
              <a:rPr lang="en-US" sz="1400" baseline="30000" dirty="0">
                <a:solidFill>
                  <a:schemeClr val="tx1"/>
                </a:solidFill>
              </a:rPr>
              <a:t>3</a:t>
            </a:r>
            <a:r>
              <a:rPr lang="en-US" sz="1400" dirty="0">
                <a:solidFill>
                  <a:schemeClr val="tx1"/>
                </a:solidFill>
              </a:rPr>
              <a:t>  </a:t>
            </a:r>
          </a:p>
        </p:txBody>
      </p:sp>
      <p:sp>
        <p:nvSpPr>
          <p:cNvPr id="5" name="TextBox 4">
            <a:extLst>
              <a:ext uri="{FF2B5EF4-FFF2-40B4-BE49-F238E27FC236}">
                <a16:creationId xmlns:a16="http://schemas.microsoft.com/office/drawing/2014/main" id="{A76C09C9-920E-01AB-56B1-7CBB81742E6D}"/>
              </a:ext>
            </a:extLst>
          </p:cNvPr>
          <p:cNvSpPr txBox="1"/>
          <p:nvPr/>
        </p:nvSpPr>
        <p:spPr>
          <a:xfrm>
            <a:off x="484159" y="1226297"/>
            <a:ext cx="11225348" cy="1069332"/>
          </a:xfrm>
          <a:prstGeom prst="rect">
            <a:avLst/>
          </a:prstGeom>
          <a:noFill/>
        </p:spPr>
        <p:txBody>
          <a:bodyPr wrap="square" rtlCol="0">
            <a:spAutoFit/>
          </a:bodyPr>
          <a:lstStyle/>
          <a:p>
            <a:pPr algn="ctr">
              <a:lnSpc>
                <a:spcPct val="107000"/>
              </a:lnSpc>
              <a:spcAft>
                <a:spcPts val="800"/>
              </a:spcAft>
            </a:pPr>
            <a:r>
              <a:rPr lang="en-US" sz="15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Altemia is a medical food emulsification formulated to provide a high concentration of triglycerides of certain fatty acids, to replenish the </a:t>
            </a:r>
            <a:r>
              <a:rPr lang="en-US" sz="1500" dirty="0">
                <a:solidFill>
                  <a:srgbClr val="C00000"/>
                </a:solidFill>
                <a:latin typeface="Calibri" panose="020F0502020204030204" pitchFamily="34" charset="0"/>
                <a:ea typeface="Calibri" panose="020F0502020204030204" pitchFamily="34" charset="0"/>
                <a:cs typeface="Times New Roman" panose="02020603050405020304" pitchFamily="18" charset="0"/>
              </a:rPr>
              <a:t>those</a:t>
            </a:r>
            <a:r>
              <a:rPr lang="en-US" sz="15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 consumed by the hemoglobin (</a:t>
            </a:r>
            <a:r>
              <a:rPr lang="en-US" sz="1500" dirty="0" err="1">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HbS</a:t>
            </a:r>
            <a:r>
              <a:rPr lang="en-US" sz="15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 characteristic of SCD.  In clinical trials conducted under a US Investigational New Drug Application, a similar consumption of these fatty acids provided data indicating an impact on the cascade leading to </a:t>
            </a:r>
            <a:r>
              <a:rPr lang="en-US" sz="1500" dirty="0" err="1">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vaso</a:t>
            </a:r>
            <a:r>
              <a:rPr lang="en-US" sz="15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-occlusive events.  </a:t>
            </a:r>
            <a:r>
              <a:rPr lang="en-US" sz="1500" dirty="0">
                <a:solidFill>
                  <a:srgbClr val="C00000"/>
                </a:solidFill>
                <a:latin typeface="Calibri" panose="020F0502020204030204" pitchFamily="34" charset="0"/>
                <a:ea typeface="Calibri" panose="020F0502020204030204" pitchFamily="34" charset="0"/>
                <a:cs typeface="Times New Roman" panose="02020603050405020304" pitchFamily="18" charset="0"/>
              </a:rPr>
              <a:t>Altemia® was formulated to provide the same fatty acids used in these trials in a good tasting oral formulation highly that bioavailable.</a:t>
            </a:r>
            <a:endParaRPr lang="en-US" sz="15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2FD36C7C-13CD-1EF5-8A6C-CF272725A53B}"/>
              </a:ext>
            </a:extLst>
          </p:cNvPr>
          <p:cNvSpPr/>
          <p:nvPr/>
        </p:nvSpPr>
        <p:spPr>
          <a:xfrm flipV="1">
            <a:off x="552066" y="2584103"/>
            <a:ext cx="1852806" cy="457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171104D-9DED-F10D-1E09-828D4AAA5FE5}"/>
              </a:ext>
            </a:extLst>
          </p:cNvPr>
          <p:cNvSpPr txBox="1"/>
          <p:nvPr/>
        </p:nvSpPr>
        <p:spPr>
          <a:xfrm>
            <a:off x="483325" y="4609896"/>
            <a:ext cx="6463725" cy="1234697"/>
          </a:xfrm>
          <a:prstGeom prst="rect">
            <a:avLst/>
          </a:prstGeom>
          <a:noFill/>
        </p:spPr>
        <p:txBody>
          <a:bodyPr wrap="square" rtlCol="0">
            <a:spAutoFit/>
          </a:bodyPr>
          <a:lstStyle/>
          <a:p>
            <a:pPr>
              <a:lnSpc>
                <a:spcPct val="107000"/>
              </a:lnSpc>
              <a:spcAft>
                <a:spcPts val="800"/>
              </a:spcAft>
            </a:pPr>
            <a:r>
              <a:rPr lang="en-US" sz="14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Altemia is designed to prevent the initiation of the cascade effects that occur in VOC episodes and other disease complications in SCD patients. Ask your doctor or dietitian for more information about Altemia. Use under medical supervision. This information is subject to change. Please refer to the product label for the most current ingredient, allergen, and nutrient profile information.</a:t>
            </a:r>
          </a:p>
        </p:txBody>
      </p:sp>
      <p:sp>
        <p:nvSpPr>
          <p:cNvPr id="18" name="TextBox 17">
            <a:extLst>
              <a:ext uri="{FF2B5EF4-FFF2-40B4-BE49-F238E27FC236}">
                <a16:creationId xmlns:a16="http://schemas.microsoft.com/office/drawing/2014/main" id="{14C5C3A3-7700-6DC8-BF76-99EEEFB2BB66}"/>
              </a:ext>
            </a:extLst>
          </p:cNvPr>
          <p:cNvSpPr txBox="1"/>
          <p:nvPr/>
        </p:nvSpPr>
        <p:spPr>
          <a:xfrm>
            <a:off x="6350725" y="2280750"/>
            <a:ext cx="5248220" cy="1209370"/>
          </a:xfrm>
          <a:prstGeom prst="rect">
            <a:avLst/>
          </a:prstGeom>
          <a:noFill/>
        </p:spPr>
        <p:txBody>
          <a:bodyPr wrap="square" rtlCol="0">
            <a:spAutoFit/>
          </a:bodyPr>
          <a:lstStyle/>
          <a:p>
            <a:pPr marL="0" marR="0">
              <a:lnSpc>
                <a:spcPct val="107000"/>
              </a:lnSpc>
              <a:spcBef>
                <a:spcPts val="0"/>
              </a:spcBef>
              <a:spcAft>
                <a:spcPts val="800"/>
              </a:spcAft>
            </a:pPr>
            <a:r>
              <a:rPr lang="en-U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Key ingredients</a:t>
            </a:r>
            <a:endParaRPr lang="en-US"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a:solidFill>
                  <a:schemeClr val="tx1"/>
                </a:solidFill>
                <a:ea typeface="Calibri" panose="020F0502020204030204" pitchFamily="34" charset="0"/>
                <a:cs typeface="Times New Roman" panose="02020603050405020304" pitchFamily="18" charset="0"/>
              </a:rPr>
              <a:t>Enriched docosahexaenoic acid</a:t>
            </a:r>
            <a:r>
              <a:rPr lang="en-US" sz="1400" dirty="0">
                <a:solidFill>
                  <a:schemeClr val="tx1"/>
                </a:solidFill>
                <a:effectLst/>
                <a:ea typeface="Calibri" panose="020F0502020204030204" pitchFamily="34" charset="0"/>
                <a:cs typeface="Times New Roman" panose="02020603050405020304" pitchFamily="18" charset="0"/>
              </a:rPr>
              <a:t> triglycerides, egg </a:t>
            </a:r>
            <a:r>
              <a:rPr lang="en-US" sz="1400" dirty="0">
                <a:solidFill>
                  <a:schemeClr val="tx1"/>
                </a:solidFill>
                <a:ea typeface="Calibri" panose="020F0502020204030204" pitchFamily="34" charset="0"/>
                <a:cs typeface="Times New Roman" panose="02020603050405020304" pitchFamily="18" charset="0"/>
              </a:rPr>
              <a:t>y</a:t>
            </a:r>
            <a:r>
              <a:rPr lang="en-US" sz="1400" dirty="0">
                <a:solidFill>
                  <a:schemeClr val="tx1"/>
                </a:solidFill>
                <a:effectLst/>
                <a:ea typeface="Calibri" panose="020F0502020204030204" pitchFamily="34" charset="0"/>
                <a:cs typeface="Times New Roman" panose="02020603050405020304" pitchFamily="18" charset="0"/>
              </a:rPr>
              <a:t>olk (</a:t>
            </a:r>
            <a:r>
              <a:rPr lang="en-US" sz="1400" dirty="0" err="1">
                <a:solidFill>
                  <a:schemeClr val="tx1"/>
                </a:solidFill>
                <a:effectLst/>
                <a:ea typeface="Calibri" panose="020F0502020204030204" pitchFamily="34" charset="0"/>
                <a:cs typeface="Times New Roman" panose="02020603050405020304" pitchFamily="18" charset="0"/>
              </a:rPr>
              <a:t>lecitin</a:t>
            </a:r>
            <a:r>
              <a:rPr lang="en-US" sz="1400" dirty="0">
                <a:solidFill>
                  <a:schemeClr val="tx1"/>
                </a:solidFill>
                <a:effectLst/>
                <a:ea typeface="Calibri" panose="020F0502020204030204" pitchFamily="34" charset="0"/>
                <a:cs typeface="Times New Roman" panose="02020603050405020304" pitchFamily="18" charset="0"/>
              </a:rPr>
              <a:t>), </a:t>
            </a:r>
            <a:r>
              <a:rPr lang="en-US" sz="1400" dirty="0">
                <a:ea typeface="Calibri" panose="020F0502020204030204" pitchFamily="34" charset="0"/>
                <a:cs typeface="Times New Roman" panose="02020603050405020304" pitchFamily="18" charset="0"/>
              </a:rPr>
              <a:t>and d-limonene</a:t>
            </a:r>
            <a:endParaRPr lang="en-U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Contains egg and fish (anchovy, sardine) </a:t>
            </a:r>
          </a:p>
        </p:txBody>
      </p:sp>
      <p:sp>
        <p:nvSpPr>
          <p:cNvPr id="19" name="Rectangle 18">
            <a:extLst>
              <a:ext uri="{FF2B5EF4-FFF2-40B4-BE49-F238E27FC236}">
                <a16:creationId xmlns:a16="http://schemas.microsoft.com/office/drawing/2014/main" id="{665CAE46-F14F-84FB-7D08-5EB4F12E0127}"/>
              </a:ext>
            </a:extLst>
          </p:cNvPr>
          <p:cNvSpPr/>
          <p:nvPr/>
        </p:nvSpPr>
        <p:spPr>
          <a:xfrm flipV="1">
            <a:off x="6350725" y="2584102"/>
            <a:ext cx="1852806" cy="457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3FE63C6-E9CC-9EF1-8E8B-6323BAF0B932}"/>
              </a:ext>
            </a:extLst>
          </p:cNvPr>
          <p:cNvSpPr txBox="1"/>
          <p:nvPr/>
        </p:nvSpPr>
        <p:spPr>
          <a:xfrm>
            <a:off x="483325" y="3596324"/>
            <a:ext cx="5543934" cy="861774"/>
          </a:xfrm>
          <a:prstGeom prst="rect">
            <a:avLst/>
          </a:prstGeom>
          <a:noFill/>
        </p:spPr>
        <p:txBody>
          <a:bodyPr wrap="square" rtlCol="0">
            <a:spAutoFit/>
          </a:bodyPr>
          <a:lstStyle/>
          <a:p>
            <a:r>
              <a:rPr lang="en-US" sz="1000" dirty="0"/>
              <a:t>References:</a:t>
            </a:r>
          </a:p>
          <a:p>
            <a:r>
              <a:rPr lang="en-US" sz="1000" dirty="0"/>
              <a:t>1) Susan K. </a:t>
            </a:r>
            <a:r>
              <a:rPr lang="en-US" sz="1000" dirty="0" err="1"/>
              <a:t>Raatz</a:t>
            </a:r>
            <a:r>
              <a:rPr lang="en-US" sz="1000" dirty="0"/>
              <a:t> et al., </a:t>
            </a:r>
            <a:r>
              <a:rPr lang="de-DE" sz="1000" dirty="0"/>
              <a:t>J Am Diet Assoc. 2009 June ; 109(6): 1076–1081</a:t>
            </a:r>
          </a:p>
          <a:p>
            <a:r>
              <a:rPr lang="de-DE" sz="1000" dirty="0"/>
              <a:t>2) Ahmed A. Daak et al., Am. J. Clin. Nutr. 37, 37-44 (2013)</a:t>
            </a:r>
          </a:p>
          <a:p>
            <a:r>
              <a:rPr lang="de-DE" sz="1000" dirty="0"/>
              <a:t>3) Data Submitted for Publication; </a:t>
            </a:r>
            <a:r>
              <a:rPr lang="en-US" sz="1000" dirty="0"/>
              <a:t>Phase 2 Study of a Food Enriched with Docosahexaenoic Acid in Adults with Sickle Cell Disease </a:t>
            </a:r>
          </a:p>
        </p:txBody>
      </p:sp>
      <p:pic>
        <p:nvPicPr>
          <p:cNvPr id="38" name="Picture 37">
            <a:extLst>
              <a:ext uri="{FF2B5EF4-FFF2-40B4-BE49-F238E27FC236}">
                <a16:creationId xmlns:a16="http://schemas.microsoft.com/office/drawing/2014/main" id="{B1112CBE-EC08-3D02-3164-0A6DC84EAEE2}"/>
              </a:ext>
            </a:extLst>
          </p:cNvPr>
          <p:cNvPicPr>
            <a:picLocks noChangeAspect="1"/>
          </p:cNvPicPr>
          <p:nvPr/>
        </p:nvPicPr>
        <p:blipFill>
          <a:blip r:embed="rId4"/>
          <a:stretch>
            <a:fillRect/>
          </a:stretch>
        </p:blipFill>
        <p:spPr>
          <a:xfrm>
            <a:off x="7315446" y="5062269"/>
            <a:ext cx="2546636" cy="1336984"/>
          </a:xfrm>
          <a:prstGeom prst="rect">
            <a:avLst/>
          </a:prstGeom>
          <a:effectLst>
            <a:softEdge rad="31750"/>
          </a:effectLst>
        </p:spPr>
      </p:pic>
      <p:pic>
        <p:nvPicPr>
          <p:cNvPr id="39" name="Picture 38">
            <a:extLst>
              <a:ext uri="{FF2B5EF4-FFF2-40B4-BE49-F238E27FC236}">
                <a16:creationId xmlns:a16="http://schemas.microsoft.com/office/drawing/2014/main" id="{168E5FC1-3D55-15C7-C83F-B75AD15418F1}"/>
              </a:ext>
            </a:extLst>
          </p:cNvPr>
          <p:cNvPicPr>
            <a:picLocks noChangeAspect="1"/>
          </p:cNvPicPr>
          <p:nvPr/>
        </p:nvPicPr>
        <p:blipFill>
          <a:blip r:embed="rId5"/>
          <a:stretch>
            <a:fillRect/>
          </a:stretch>
        </p:blipFill>
        <p:spPr>
          <a:xfrm flipH="1">
            <a:off x="10016847" y="5062269"/>
            <a:ext cx="1582098" cy="1336984"/>
          </a:xfrm>
          <a:prstGeom prst="rect">
            <a:avLst/>
          </a:prstGeom>
          <a:effectLst>
            <a:softEdge rad="31750"/>
          </a:effectLst>
        </p:spPr>
      </p:pic>
      <p:sp>
        <p:nvSpPr>
          <p:cNvPr id="42" name="Rectangle 41">
            <a:extLst>
              <a:ext uri="{FF2B5EF4-FFF2-40B4-BE49-F238E27FC236}">
                <a16:creationId xmlns:a16="http://schemas.microsoft.com/office/drawing/2014/main" id="{F375C0CC-9BCB-6FF1-75E8-13D5AF943D45}"/>
              </a:ext>
            </a:extLst>
          </p:cNvPr>
          <p:cNvSpPr/>
          <p:nvPr/>
        </p:nvSpPr>
        <p:spPr>
          <a:xfrm>
            <a:off x="10016847" y="6399253"/>
            <a:ext cx="1582098"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How Altemia Works</a:t>
            </a:r>
          </a:p>
        </p:txBody>
      </p:sp>
      <p:sp>
        <p:nvSpPr>
          <p:cNvPr id="43" name="Arrow: Chevron 42">
            <a:extLst>
              <a:ext uri="{FF2B5EF4-FFF2-40B4-BE49-F238E27FC236}">
                <a16:creationId xmlns:a16="http://schemas.microsoft.com/office/drawing/2014/main" id="{E99C9A01-D27F-F970-EF79-C2CAE8A87B48}"/>
              </a:ext>
            </a:extLst>
          </p:cNvPr>
          <p:cNvSpPr/>
          <p:nvPr/>
        </p:nvSpPr>
        <p:spPr>
          <a:xfrm>
            <a:off x="11428069" y="6462896"/>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extLst>
              <a:ext uri="{FF2B5EF4-FFF2-40B4-BE49-F238E27FC236}">
                <a16:creationId xmlns:a16="http://schemas.microsoft.com/office/drawing/2014/main" id="{6668478A-59A9-2F2D-06F0-CACF7083ACC3}"/>
              </a:ext>
            </a:extLst>
          </p:cNvPr>
          <p:cNvSpPr/>
          <p:nvPr/>
        </p:nvSpPr>
        <p:spPr>
          <a:xfrm>
            <a:off x="7315446" y="6391690"/>
            <a:ext cx="2546636"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About Sickle Cell Disease</a:t>
            </a:r>
          </a:p>
        </p:txBody>
      </p:sp>
      <p:sp>
        <p:nvSpPr>
          <p:cNvPr id="49" name="Arrow: Chevron 48">
            <a:extLst>
              <a:ext uri="{FF2B5EF4-FFF2-40B4-BE49-F238E27FC236}">
                <a16:creationId xmlns:a16="http://schemas.microsoft.com/office/drawing/2014/main" id="{52A173B4-14D2-16F2-D698-AFA1183EBF32}"/>
              </a:ext>
            </a:extLst>
          </p:cNvPr>
          <p:cNvSpPr/>
          <p:nvPr/>
        </p:nvSpPr>
        <p:spPr>
          <a:xfrm>
            <a:off x="9691488" y="6462896"/>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TextBox 49">
            <a:extLst>
              <a:ext uri="{FF2B5EF4-FFF2-40B4-BE49-F238E27FC236}">
                <a16:creationId xmlns:a16="http://schemas.microsoft.com/office/drawing/2014/main" id="{35AFBE75-176C-6E46-4E89-134B0A5F0F62}"/>
              </a:ext>
            </a:extLst>
          </p:cNvPr>
          <p:cNvSpPr txBox="1"/>
          <p:nvPr/>
        </p:nvSpPr>
        <p:spPr>
          <a:xfrm>
            <a:off x="483325" y="5931219"/>
            <a:ext cx="6463725" cy="830997"/>
          </a:xfrm>
          <a:prstGeom prst="rect">
            <a:avLst/>
          </a:prstGeom>
          <a:noFill/>
        </p:spPr>
        <p:txBody>
          <a:bodyPr wrap="square" rtlCol="0">
            <a:spAutoFit/>
          </a:bodyPr>
          <a:lstStyle/>
          <a:p>
            <a:pPr algn="ctr"/>
            <a:r>
              <a:rPr lang="en-US" sz="1200" b="0" i="0" dirty="0">
                <a:solidFill>
                  <a:srgbClr val="C00000"/>
                </a:solidFill>
                <a:effectLst/>
              </a:rPr>
              <a:t>Ask your doctor or dietitian for more information about Altemia.</a:t>
            </a:r>
            <a:br>
              <a:rPr lang="en-US" sz="1200" dirty="0">
                <a:solidFill>
                  <a:srgbClr val="C00000"/>
                </a:solidFill>
              </a:rPr>
            </a:br>
            <a:r>
              <a:rPr lang="en-US" sz="1200" b="0" i="0" dirty="0">
                <a:solidFill>
                  <a:srgbClr val="C00000"/>
                </a:solidFill>
                <a:effectLst/>
              </a:rPr>
              <a:t>Use under medical supervision. </a:t>
            </a:r>
          </a:p>
          <a:p>
            <a:pPr algn="ctr"/>
            <a:r>
              <a:rPr lang="en-US" sz="1200" b="0" i="0" dirty="0">
                <a:solidFill>
                  <a:srgbClr val="000000"/>
                </a:solidFill>
                <a:effectLst/>
              </a:rPr>
              <a:t>To report suspected adverse reactions, contact the FDA at 1-800-FDA-1088 (1-800-332-1088) or </a:t>
            </a:r>
            <a:r>
              <a:rPr lang="en-US" sz="1200" b="0" i="0" u="sng" dirty="0">
                <a:solidFill>
                  <a:srgbClr val="000000"/>
                </a:solidFill>
                <a:effectLst/>
                <a:hlinkClick r:id="rId6"/>
              </a:rPr>
              <a:t>www.fda.gov/medwatch</a:t>
            </a:r>
            <a:r>
              <a:rPr lang="en-US" sz="1200" b="0" i="0" dirty="0">
                <a:solidFill>
                  <a:srgbClr val="000000"/>
                </a:solidFill>
                <a:effectLst/>
              </a:rPr>
              <a:t>.</a:t>
            </a:r>
            <a:endParaRPr lang="en-US" sz="1200" dirty="0">
              <a:solidFill>
                <a:srgbClr val="C00000"/>
              </a:solidFill>
            </a:endParaRPr>
          </a:p>
        </p:txBody>
      </p:sp>
      <p:pic>
        <p:nvPicPr>
          <p:cNvPr id="51" name="Picture 50">
            <a:extLst>
              <a:ext uri="{FF2B5EF4-FFF2-40B4-BE49-F238E27FC236}">
                <a16:creationId xmlns:a16="http://schemas.microsoft.com/office/drawing/2014/main" id="{6F6F8C9A-4844-7EA6-86A5-31437EF337CA}"/>
              </a:ext>
            </a:extLst>
          </p:cNvPr>
          <p:cNvPicPr>
            <a:picLocks noChangeAspect="1"/>
          </p:cNvPicPr>
          <p:nvPr/>
        </p:nvPicPr>
        <p:blipFill rotWithShape="1">
          <a:blip r:embed="rId7"/>
          <a:srcRect l="35323" b="25300"/>
          <a:stretch/>
        </p:blipFill>
        <p:spPr>
          <a:xfrm>
            <a:off x="10046568" y="3784274"/>
            <a:ext cx="1646207" cy="607539"/>
          </a:xfrm>
          <a:prstGeom prst="rect">
            <a:avLst/>
          </a:prstGeom>
        </p:spPr>
      </p:pic>
      <p:sp>
        <p:nvSpPr>
          <p:cNvPr id="52" name="TextBox 51">
            <a:extLst>
              <a:ext uri="{FF2B5EF4-FFF2-40B4-BE49-F238E27FC236}">
                <a16:creationId xmlns:a16="http://schemas.microsoft.com/office/drawing/2014/main" id="{D17ACCA0-B094-B83A-D8AB-70A5CA80085C}"/>
              </a:ext>
            </a:extLst>
          </p:cNvPr>
          <p:cNvSpPr txBox="1"/>
          <p:nvPr/>
        </p:nvSpPr>
        <p:spPr>
          <a:xfrm>
            <a:off x="767218" y="732521"/>
            <a:ext cx="10942289"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a:t>
            </a:r>
          </a:p>
        </p:txBody>
      </p:sp>
    </p:spTree>
    <p:extLst>
      <p:ext uri="{BB962C8B-B14F-4D97-AF65-F5344CB8AC3E}">
        <p14:creationId xmlns:p14="http://schemas.microsoft.com/office/powerpoint/2010/main" val="518577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2"/>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3"/>
          <a:stretch>
            <a:fillRect/>
          </a:stretch>
        </p:blipFill>
        <p:spPr>
          <a:xfrm>
            <a:off x="11288915" y="67227"/>
            <a:ext cx="807720" cy="500941"/>
          </a:xfrm>
          <a:prstGeom prst="rect">
            <a:avLst/>
          </a:prstGeom>
        </p:spPr>
      </p:pic>
      <p:sp>
        <p:nvSpPr>
          <p:cNvPr id="2" name="Rectangle 1">
            <a:extLst>
              <a:ext uri="{FF2B5EF4-FFF2-40B4-BE49-F238E27FC236}">
                <a16:creationId xmlns:a16="http://schemas.microsoft.com/office/drawing/2014/main" id="{8A481350-19A1-6A4C-7035-35207033B9A4}"/>
              </a:ext>
            </a:extLst>
          </p:cNvPr>
          <p:cNvSpPr/>
          <p:nvPr/>
        </p:nvSpPr>
        <p:spPr>
          <a:xfrm>
            <a:off x="2660465" y="1064674"/>
            <a:ext cx="997136" cy="5943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459D736-8FC6-C390-19E0-F6606AADAF77}"/>
              </a:ext>
            </a:extLst>
          </p:cNvPr>
          <p:cNvPicPr>
            <a:picLocks noChangeAspect="1"/>
          </p:cNvPicPr>
          <p:nvPr/>
        </p:nvPicPr>
        <p:blipFill>
          <a:blip r:embed="rId4"/>
          <a:stretch>
            <a:fillRect/>
          </a:stretch>
        </p:blipFill>
        <p:spPr>
          <a:xfrm>
            <a:off x="7562502" y="5003010"/>
            <a:ext cx="2386170" cy="1336984"/>
          </a:xfrm>
          <a:prstGeom prst="rect">
            <a:avLst/>
          </a:prstGeom>
          <a:effectLst>
            <a:softEdge rad="31750"/>
          </a:effectLst>
        </p:spPr>
      </p:pic>
      <p:pic>
        <p:nvPicPr>
          <p:cNvPr id="9" name="Picture 8">
            <a:extLst>
              <a:ext uri="{FF2B5EF4-FFF2-40B4-BE49-F238E27FC236}">
                <a16:creationId xmlns:a16="http://schemas.microsoft.com/office/drawing/2014/main" id="{C7568A82-9BEA-110A-5408-90FC519CA7FB}"/>
              </a:ext>
            </a:extLst>
          </p:cNvPr>
          <p:cNvPicPr>
            <a:picLocks noChangeAspect="1"/>
          </p:cNvPicPr>
          <p:nvPr/>
        </p:nvPicPr>
        <p:blipFill>
          <a:blip r:embed="rId5"/>
          <a:stretch>
            <a:fillRect/>
          </a:stretch>
        </p:blipFill>
        <p:spPr>
          <a:xfrm flipH="1">
            <a:off x="10079926" y="5003010"/>
            <a:ext cx="1582098" cy="1336984"/>
          </a:xfrm>
          <a:prstGeom prst="rect">
            <a:avLst/>
          </a:prstGeom>
          <a:effectLst>
            <a:softEdge rad="31750"/>
          </a:effectLst>
        </p:spPr>
      </p:pic>
      <p:sp>
        <p:nvSpPr>
          <p:cNvPr id="11" name="Rectangle 10">
            <a:extLst>
              <a:ext uri="{FF2B5EF4-FFF2-40B4-BE49-F238E27FC236}">
                <a16:creationId xmlns:a16="http://schemas.microsoft.com/office/drawing/2014/main" id="{C67B498A-FB2D-1422-1CE5-0927BCF17AC0}"/>
              </a:ext>
            </a:extLst>
          </p:cNvPr>
          <p:cNvSpPr/>
          <p:nvPr/>
        </p:nvSpPr>
        <p:spPr>
          <a:xfrm>
            <a:off x="10079926" y="6339994"/>
            <a:ext cx="1582098"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How Altemia Works</a:t>
            </a:r>
          </a:p>
        </p:txBody>
      </p:sp>
      <p:sp>
        <p:nvSpPr>
          <p:cNvPr id="12" name="Arrow: Chevron 11">
            <a:extLst>
              <a:ext uri="{FF2B5EF4-FFF2-40B4-BE49-F238E27FC236}">
                <a16:creationId xmlns:a16="http://schemas.microsoft.com/office/drawing/2014/main" id="{FBC9A1EC-5AB2-AC21-756F-7F6404BEB06F}"/>
              </a:ext>
            </a:extLst>
          </p:cNvPr>
          <p:cNvSpPr/>
          <p:nvPr/>
        </p:nvSpPr>
        <p:spPr>
          <a:xfrm>
            <a:off x="11491148" y="6403637"/>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a:extLst>
              <a:ext uri="{FF2B5EF4-FFF2-40B4-BE49-F238E27FC236}">
                <a16:creationId xmlns:a16="http://schemas.microsoft.com/office/drawing/2014/main" id="{9072D867-9DD9-4949-3D1A-9C06A9157126}"/>
              </a:ext>
            </a:extLst>
          </p:cNvPr>
          <p:cNvSpPr/>
          <p:nvPr/>
        </p:nvSpPr>
        <p:spPr>
          <a:xfrm>
            <a:off x="7562502" y="6332431"/>
            <a:ext cx="2386170"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What is Altemia</a:t>
            </a:r>
          </a:p>
        </p:txBody>
      </p:sp>
      <p:sp>
        <p:nvSpPr>
          <p:cNvPr id="14" name="Arrow: Chevron 13">
            <a:extLst>
              <a:ext uri="{FF2B5EF4-FFF2-40B4-BE49-F238E27FC236}">
                <a16:creationId xmlns:a16="http://schemas.microsoft.com/office/drawing/2014/main" id="{C9F22A69-B230-E5D6-FF12-FAD67B521446}"/>
              </a:ext>
            </a:extLst>
          </p:cNvPr>
          <p:cNvSpPr/>
          <p:nvPr/>
        </p:nvSpPr>
        <p:spPr>
          <a:xfrm>
            <a:off x="9778078" y="6399855"/>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60673AB9-7A4B-1969-F884-38A3EE36E467}"/>
              </a:ext>
            </a:extLst>
          </p:cNvPr>
          <p:cNvSpPr txBox="1"/>
          <p:nvPr/>
        </p:nvSpPr>
        <p:spPr>
          <a:xfrm>
            <a:off x="483325" y="6309933"/>
            <a:ext cx="4207690" cy="461665"/>
          </a:xfrm>
          <a:prstGeom prst="rect">
            <a:avLst/>
          </a:prstGeom>
          <a:noFill/>
        </p:spPr>
        <p:txBody>
          <a:bodyPr wrap="none" rtlCol="0">
            <a:spAutoFit/>
          </a:bodyPr>
          <a:lstStyle/>
          <a:p>
            <a:pPr algn="ctr"/>
            <a:r>
              <a:rPr lang="en-US" sz="1200" b="0" i="0" dirty="0">
                <a:solidFill>
                  <a:srgbClr val="C00000"/>
                </a:solidFill>
                <a:effectLst/>
                <a:latin typeface="BrandonGrotesqueRegular"/>
              </a:rPr>
              <a:t>Ask your doctor or dietitian for more information about Altemia.</a:t>
            </a:r>
            <a:br>
              <a:rPr lang="en-US" sz="1200" dirty="0">
                <a:solidFill>
                  <a:srgbClr val="C00000"/>
                </a:solidFill>
              </a:rPr>
            </a:br>
            <a:r>
              <a:rPr lang="en-US" sz="1200" b="0" i="0" dirty="0">
                <a:solidFill>
                  <a:srgbClr val="C00000"/>
                </a:solidFill>
                <a:effectLst/>
                <a:latin typeface="BrandonGrotesqueRegular"/>
              </a:rPr>
              <a:t>Use under medical supervision.</a:t>
            </a:r>
            <a:endParaRPr lang="en-US" sz="1200" dirty="0">
              <a:solidFill>
                <a:srgbClr val="C00000"/>
              </a:solidFill>
            </a:endParaRPr>
          </a:p>
        </p:txBody>
      </p:sp>
      <p:sp>
        <p:nvSpPr>
          <p:cNvPr id="20" name="TextBox 19">
            <a:extLst>
              <a:ext uri="{FF2B5EF4-FFF2-40B4-BE49-F238E27FC236}">
                <a16:creationId xmlns:a16="http://schemas.microsoft.com/office/drawing/2014/main" id="{67630D99-8131-0CDE-6F9F-35125857E6D0}"/>
              </a:ext>
            </a:extLst>
          </p:cNvPr>
          <p:cNvSpPr txBox="1"/>
          <p:nvPr/>
        </p:nvSpPr>
        <p:spPr>
          <a:xfrm>
            <a:off x="351399" y="4926485"/>
            <a:ext cx="6749579" cy="1323439"/>
          </a:xfrm>
          <a:prstGeom prst="rect">
            <a:avLst/>
          </a:prstGeom>
          <a:noFill/>
        </p:spPr>
        <p:txBody>
          <a:bodyPr wrap="square" rtlCol="0">
            <a:spAutoFit/>
          </a:bodyPr>
          <a:lstStyle/>
          <a:p>
            <a:pPr marL="228600" indent="-228600" defTabSz="685800" eaLnBrk="0" fontAlgn="base" hangingPunct="0">
              <a:spcAft>
                <a:spcPct val="0"/>
              </a:spcAft>
              <a:buAutoNum type="arabicParenBoth"/>
            </a:pP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Blood, Vol77, No 2 (January 15). 1991: pp 214-237; Free Radical Biology &amp; Medicine, Vol. 24, No. 6, pp. 1040–1048, 1998; </a:t>
            </a:r>
            <a:r>
              <a:rPr lang="sv-SE" sz="1000" dirty="0">
                <a:solidFill>
                  <a:prstClr val="black"/>
                </a:solidFill>
                <a:latin typeface="Calibri" panose="020F0502020204030204" pitchFamily="34" charset="0"/>
                <a:ea typeface="ＭＳ Ｐゴシック" charset="0"/>
                <a:cs typeface="Arial" panose="020B0604020202020204" pitchFamily="34" charset="0"/>
                <a:sym typeface="Symbol" charset="0"/>
              </a:rPr>
              <a:t>Clin Exp Med. 2015 Aug;15(3):397-40; </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Prostaglandins, Leukotrienes and Essential Fatty Acids 72 (2005) 415–421; Ann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Hematol</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(2005) 84: 578–583; Journal of Lipids. </a:t>
            </a:r>
            <a:r>
              <a:rPr lang="fr-FR" sz="1000" dirty="0">
                <a:solidFill>
                  <a:prstClr val="black"/>
                </a:solidFill>
                <a:latin typeface="Calibri" panose="020F0502020204030204" pitchFamily="34" charset="0"/>
                <a:ea typeface="ＭＳ Ｐゴシック" charset="0"/>
                <a:cs typeface="Arial" panose="020B0604020202020204" pitchFamily="34" charset="0"/>
                <a:sym typeface="Symbol" charset="0"/>
              </a:rPr>
              <a:t>Volume 2011, Article ID 718014, 8 pages. </a:t>
            </a:r>
          </a:p>
          <a:p>
            <a:pPr marL="228600" indent="-228600" defTabSz="685800" eaLnBrk="0" fontAlgn="base" hangingPunct="0">
              <a:spcAft>
                <a:spcPct val="0"/>
              </a:spcAft>
              <a:buAutoNum type="arabicParenBoth"/>
            </a:pP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Cardiovasc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Hematol</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Disord</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Drug Targets. 2009 December; 9(4): 271–292; Microcirculation. 2009 January ; 16(1): 97–111. </a:t>
            </a:r>
          </a:p>
          <a:p>
            <a:pPr marL="228600" indent="-228600" defTabSz="685800" eaLnBrk="0" fontAlgn="base" hangingPunct="0">
              <a:spcAft>
                <a:spcPct val="0"/>
              </a:spcAft>
              <a:buAutoNum type="arabicParenBoth"/>
            </a:pP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Blood Cells, Molecules and Diseases 55 (2015) 48–55; Blood Cells, Molecules and Diseases 52 (2014) 183-188; Thromb Haemost 2001; 85: 966–74; Thromb Haemost 2001; 85: 966–74: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Haematologica</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July 2015 100: 870-880: Microcirculation. 2009 January ; 16(1): 97–111. </a:t>
            </a:r>
          </a:p>
          <a:p>
            <a:pPr marL="228600" indent="-228600" defTabSz="685800" eaLnBrk="0" fontAlgn="base" hangingPunct="0">
              <a:spcAft>
                <a:spcPct val="0"/>
              </a:spcAft>
              <a:buAutoNum type="arabicParenBoth"/>
            </a:pP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Prostaglandins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Leukot</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a:t>
            </a:r>
            <a:r>
              <a:rPr lang="en-US" sz="1000" dirty="0" err="1">
                <a:solidFill>
                  <a:prstClr val="black"/>
                </a:solidFill>
                <a:latin typeface="Calibri" panose="020F0502020204030204" pitchFamily="34" charset="0"/>
                <a:ea typeface="ＭＳ Ｐゴシック" charset="0"/>
                <a:cs typeface="Arial" panose="020B0604020202020204" pitchFamily="34" charset="0"/>
                <a:sym typeface="Symbol" charset="0"/>
              </a:rPr>
              <a:t>Essent</a:t>
            </a:r>
            <a:r>
              <a:rPr lang="en-US" sz="1000" dirty="0">
                <a:solidFill>
                  <a:prstClr val="black"/>
                </a:solidFill>
                <a:latin typeface="Calibri" panose="020F0502020204030204" pitchFamily="34" charset="0"/>
                <a:ea typeface="ＭＳ Ｐゴシック" charset="0"/>
                <a:cs typeface="Arial" panose="020B0604020202020204" pitchFamily="34" charset="0"/>
                <a:sym typeface="Symbol" charset="0"/>
              </a:rPr>
              <a:t> Fatty Acids. 2013 Oct;89(5):305-11. </a:t>
            </a:r>
          </a:p>
        </p:txBody>
      </p:sp>
      <p:pic>
        <p:nvPicPr>
          <p:cNvPr id="21" name="Picture 20">
            <a:extLst>
              <a:ext uri="{FF2B5EF4-FFF2-40B4-BE49-F238E27FC236}">
                <a16:creationId xmlns:a16="http://schemas.microsoft.com/office/drawing/2014/main" id="{05534527-7416-0827-7BD1-1A47AA39B982}"/>
              </a:ext>
            </a:extLst>
          </p:cNvPr>
          <p:cNvPicPr>
            <a:picLocks noChangeAspect="1"/>
          </p:cNvPicPr>
          <p:nvPr/>
        </p:nvPicPr>
        <p:blipFill>
          <a:blip r:embed="rId6"/>
          <a:stretch>
            <a:fillRect/>
          </a:stretch>
        </p:blipFill>
        <p:spPr>
          <a:xfrm>
            <a:off x="351400" y="1634145"/>
            <a:ext cx="6826640" cy="2983575"/>
          </a:xfrm>
          <a:prstGeom prst="rect">
            <a:avLst/>
          </a:prstGeom>
        </p:spPr>
      </p:pic>
      <p:sp>
        <p:nvSpPr>
          <p:cNvPr id="22" name="TextBox 21">
            <a:extLst>
              <a:ext uri="{FF2B5EF4-FFF2-40B4-BE49-F238E27FC236}">
                <a16:creationId xmlns:a16="http://schemas.microsoft.com/office/drawing/2014/main" id="{CCCA71FB-7407-9BCF-3D68-486ED8D4A909}"/>
              </a:ext>
            </a:extLst>
          </p:cNvPr>
          <p:cNvSpPr txBox="1"/>
          <p:nvPr/>
        </p:nvSpPr>
        <p:spPr>
          <a:xfrm>
            <a:off x="7496754" y="1634145"/>
            <a:ext cx="4534133" cy="3156057"/>
          </a:xfrm>
          <a:prstGeom prst="rect">
            <a:avLst/>
          </a:prstGeom>
          <a:noFill/>
        </p:spPr>
        <p:txBody>
          <a:bodyPr wrap="square" rtlCol="0">
            <a:spAutoFit/>
          </a:bodyPr>
          <a:lstStyle/>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Sickle Cell Disease (SCD) is a genetic disorder in which there is dysfunctional hemoglobin (</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HbS</a:t>
            </a:r>
            <a:r>
              <a:rPr lang="en-US" sz="1400" dirty="0">
                <a:effectLst/>
                <a:latin typeface="Calibri" panose="020F0502020204030204" pitchFamily="34" charset="0"/>
                <a:ea typeface="Calibri" panose="020F0502020204030204" pitchFamily="34" charset="0"/>
                <a:cs typeface="Times New Roman" panose="02020603050405020304" pitchFamily="18" charset="0"/>
              </a:rPr>
              <a:t>) protein.  Approximately 100,000 cases of SCD exist in the United States.</a:t>
            </a:r>
          </a:p>
          <a:p>
            <a:pPr marL="0" marR="0">
              <a:lnSpc>
                <a:spcPct val="107000"/>
              </a:lnSpc>
              <a:spcBef>
                <a:spcPts val="0"/>
              </a:spcBef>
              <a:spcAft>
                <a:spcPts val="800"/>
              </a:spcAft>
            </a:pPr>
            <a:r>
              <a:rPr lang="en-US" sz="1400" dirty="0" err="1">
                <a:effectLst/>
                <a:latin typeface="Calibri" panose="020F0502020204030204" pitchFamily="34" charset="0"/>
                <a:ea typeface="Calibri" panose="020F0502020204030204" pitchFamily="34" charset="0"/>
                <a:cs typeface="Times New Roman" panose="02020603050405020304" pitchFamily="18" charset="0"/>
              </a:rPr>
              <a:t>HbS</a:t>
            </a:r>
            <a:r>
              <a:rPr lang="en-US" sz="1400" dirty="0">
                <a:effectLst/>
                <a:latin typeface="Calibri" panose="020F0502020204030204" pitchFamily="34" charset="0"/>
                <a:ea typeface="Calibri" panose="020F0502020204030204" pitchFamily="34" charset="0"/>
                <a:cs typeface="Times New Roman" panose="02020603050405020304" pitchFamily="18" charset="0"/>
              </a:rPr>
              <a:t> can oxidize fatty acids located in the cell membrane of RBS, leading to “ridged cells” and cell death.  </a:t>
            </a:r>
          </a:p>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Inflammation associated with SCD triggers red blood cells to stick together, slowing them down in blood vessels, and causing them to release their bound oxygen. </a:t>
            </a:r>
          </a:p>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Once they become de-oxygenated the cells deform, clogging blood vessels and resulting in intensely painful and damaging episodes, bouts of anemia, dizziness, and fatigue, known as sickle cell crises. </a:t>
            </a:r>
          </a:p>
        </p:txBody>
      </p:sp>
      <p:sp>
        <p:nvSpPr>
          <p:cNvPr id="23" name="TextBox 22">
            <a:extLst>
              <a:ext uri="{FF2B5EF4-FFF2-40B4-BE49-F238E27FC236}">
                <a16:creationId xmlns:a16="http://schemas.microsoft.com/office/drawing/2014/main" id="{1D0CBD7D-355B-5E7F-74F0-1ECB6C0EC5C3}"/>
              </a:ext>
            </a:extLst>
          </p:cNvPr>
          <p:cNvSpPr txBox="1"/>
          <p:nvPr/>
        </p:nvSpPr>
        <p:spPr>
          <a:xfrm>
            <a:off x="767218" y="732521"/>
            <a:ext cx="10942289"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a:t>
            </a:r>
          </a:p>
        </p:txBody>
      </p:sp>
    </p:spTree>
    <p:extLst>
      <p:ext uri="{BB962C8B-B14F-4D97-AF65-F5344CB8AC3E}">
        <p14:creationId xmlns:p14="http://schemas.microsoft.com/office/powerpoint/2010/main" val="367514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2"/>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3"/>
          <a:stretch>
            <a:fillRect/>
          </a:stretch>
        </p:blipFill>
        <p:spPr>
          <a:xfrm>
            <a:off x="11288915" y="67227"/>
            <a:ext cx="807720" cy="500941"/>
          </a:xfrm>
          <a:prstGeom prst="rect">
            <a:avLst/>
          </a:prstGeom>
        </p:spPr>
      </p:pic>
      <p:sp>
        <p:nvSpPr>
          <p:cNvPr id="2" name="Rectangle 1">
            <a:extLst>
              <a:ext uri="{FF2B5EF4-FFF2-40B4-BE49-F238E27FC236}">
                <a16:creationId xmlns:a16="http://schemas.microsoft.com/office/drawing/2014/main" id="{B4FA4E52-9A37-914B-DAA9-C6A1FC2466B4}"/>
              </a:ext>
            </a:extLst>
          </p:cNvPr>
          <p:cNvSpPr/>
          <p:nvPr/>
        </p:nvSpPr>
        <p:spPr>
          <a:xfrm>
            <a:off x="4516696" y="1042417"/>
            <a:ext cx="1856672" cy="5943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B0B9DEF-B5A3-84D9-7F85-3CC4875D7555}"/>
              </a:ext>
            </a:extLst>
          </p:cNvPr>
          <p:cNvPicPr>
            <a:picLocks noChangeAspect="1"/>
          </p:cNvPicPr>
          <p:nvPr/>
        </p:nvPicPr>
        <p:blipFill>
          <a:blip r:embed="rId4"/>
          <a:stretch>
            <a:fillRect/>
          </a:stretch>
        </p:blipFill>
        <p:spPr>
          <a:xfrm>
            <a:off x="6611526" y="4920503"/>
            <a:ext cx="2386170" cy="1336984"/>
          </a:xfrm>
          <a:prstGeom prst="rect">
            <a:avLst/>
          </a:prstGeom>
          <a:effectLst>
            <a:softEdge rad="31750"/>
          </a:effectLst>
        </p:spPr>
      </p:pic>
      <p:pic>
        <p:nvPicPr>
          <p:cNvPr id="5" name="Picture 4">
            <a:extLst>
              <a:ext uri="{FF2B5EF4-FFF2-40B4-BE49-F238E27FC236}">
                <a16:creationId xmlns:a16="http://schemas.microsoft.com/office/drawing/2014/main" id="{7663F648-BECB-8DE0-9C6E-BE01E31BC715}"/>
              </a:ext>
            </a:extLst>
          </p:cNvPr>
          <p:cNvPicPr>
            <a:picLocks noChangeAspect="1"/>
          </p:cNvPicPr>
          <p:nvPr/>
        </p:nvPicPr>
        <p:blipFill>
          <a:blip r:embed="rId5"/>
          <a:stretch>
            <a:fillRect/>
          </a:stretch>
        </p:blipFill>
        <p:spPr>
          <a:xfrm>
            <a:off x="9152461" y="4920503"/>
            <a:ext cx="2546636" cy="1336984"/>
          </a:xfrm>
          <a:prstGeom prst="rect">
            <a:avLst/>
          </a:prstGeom>
          <a:effectLst>
            <a:softEdge rad="31750"/>
          </a:effectLst>
        </p:spPr>
      </p:pic>
      <p:sp>
        <p:nvSpPr>
          <p:cNvPr id="9" name="Rectangle 8">
            <a:extLst>
              <a:ext uri="{FF2B5EF4-FFF2-40B4-BE49-F238E27FC236}">
                <a16:creationId xmlns:a16="http://schemas.microsoft.com/office/drawing/2014/main" id="{99DF3584-2724-20F4-8F5F-0F6D6CA91709}"/>
              </a:ext>
            </a:extLst>
          </p:cNvPr>
          <p:cNvSpPr/>
          <p:nvPr/>
        </p:nvSpPr>
        <p:spPr>
          <a:xfrm>
            <a:off x="6611526" y="6249924"/>
            <a:ext cx="2386170"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What is Altemia</a:t>
            </a:r>
          </a:p>
        </p:txBody>
      </p:sp>
      <p:sp>
        <p:nvSpPr>
          <p:cNvPr id="11" name="Arrow: Chevron 10">
            <a:extLst>
              <a:ext uri="{FF2B5EF4-FFF2-40B4-BE49-F238E27FC236}">
                <a16:creationId xmlns:a16="http://schemas.microsoft.com/office/drawing/2014/main" id="{EC235604-4575-B955-E5A8-E3749AFB1B51}"/>
              </a:ext>
            </a:extLst>
          </p:cNvPr>
          <p:cNvSpPr/>
          <p:nvPr/>
        </p:nvSpPr>
        <p:spPr>
          <a:xfrm>
            <a:off x="8827102" y="6317348"/>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extLst>
              <a:ext uri="{FF2B5EF4-FFF2-40B4-BE49-F238E27FC236}">
                <a16:creationId xmlns:a16="http://schemas.microsoft.com/office/drawing/2014/main" id="{F32B247B-86A0-D4A7-393D-565717101D20}"/>
              </a:ext>
            </a:extLst>
          </p:cNvPr>
          <p:cNvSpPr/>
          <p:nvPr/>
        </p:nvSpPr>
        <p:spPr>
          <a:xfrm>
            <a:off x="9152461" y="6249924"/>
            <a:ext cx="2546636"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About Sickle Cell Disease</a:t>
            </a:r>
          </a:p>
        </p:txBody>
      </p:sp>
      <p:sp>
        <p:nvSpPr>
          <p:cNvPr id="13" name="Arrow: Chevron 12">
            <a:extLst>
              <a:ext uri="{FF2B5EF4-FFF2-40B4-BE49-F238E27FC236}">
                <a16:creationId xmlns:a16="http://schemas.microsoft.com/office/drawing/2014/main" id="{72EC9AB5-8D98-C0E6-2803-8C81421BEAEA}"/>
              </a:ext>
            </a:extLst>
          </p:cNvPr>
          <p:cNvSpPr/>
          <p:nvPr/>
        </p:nvSpPr>
        <p:spPr>
          <a:xfrm>
            <a:off x="11528503" y="6321130"/>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91D0FBA9-80D0-7CC0-8F7C-62BF591AEA8C}"/>
              </a:ext>
            </a:extLst>
          </p:cNvPr>
          <p:cNvSpPr txBox="1"/>
          <p:nvPr/>
        </p:nvSpPr>
        <p:spPr>
          <a:xfrm>
            <a:off x="713646" y="6168167"/>
            <a:ext cx="4207690" cy="461665"/>
          </a:xfrm>
          <a:prstGeom prst="rect">
            <a:avLst/>
          </a:prstGeom>
          <a:noFill/>
        </p:spPr>
        <p:txBody>
          <a:bodyPr wrap="none" rtlCol="0">
            <a:spAutoFit/>
          </a:bodyPr>
          <a:lstStyle/>
          <a:p>
            <a:pPr algn="ctr"/>
            <a:r>
              <a:rPr lang="en-US" sz="1200" b="0" i="0" dirty="0">
                <a:solidFill>
                  <a:srgbClr val="C00000"/>
                </a:solidFill>
                <a:effectLst/>
                <a:latin typeface="BrandonGrotesqueRegular"/>
              </a:rPr>
              <a:t>Ask your doctor or dietitian for more information about Altemia.</a:t>
            </a:r>
            <a:br>
              <a:rPr lang="en-US" sz="1200" dirty="0">
                <a:solidFill>
                  <a:srgbClr val="C00000"/>
                </a:solidFill>
              </a:rPr>
            </a:br>
            <a:r>
              <a:rPr lang="en-US" sz="1200" b="0" i="0" dirty="0">
                <a:solidFill>
                  <a:srgbClr val="C00000"/>
                </a:solidFill>
                <a:effectLst/>
                <a:latin typeface="BrandonGrotesqueRegular"/>
              </a:rPr>
              <a:t>Use under medical supervision.</a:t>
            </a:r>
            <a:endParaRPr lang="en-US" sz="1200" dirty="0">
              <a:solidFill>
                <a:srgbClr val="C00000"/>
              </a:solidFill>
            </a:endParaRPr>
          </a:p>
        </p:txBody>
      </p:sp>
      <p:pic>
        <p:nvPicPr>
          <p:cNvPr id="20" name="Picture 19">
            <a:extLst>
              <a:ext uri="{FF2B5EF4-FFF2-40B4-BE49-F238E27FC236}">
                <a16:creationId xmlns:a16="http://schemas.microsoft.com/office/drawing/2014/main" id="{8FB73D90-2725-26BB-3D67-B448924F7D5D}"/>
              </a:ext>
            </a:extLst>
          </p:cNvPr>
          <p:cNvPicPr>
            <a:picLocks noChangeAspect="1"/>
          </p:cNvPicPr>
          <p:nvPr/>
        </p:nvPicPr>
        <p:blipFill>
          <a:blip r:embed="rId6"/>
          <a:stretch>
            <a:fillRect/>
          </a:stretch>
        </p:blipFill>
        <p:spPr>
          <a:xfrm>
            <a:off x="2521045" y="1596598"/>
            <a:ext cx="6748578" cy="3203624"/>
          </a:xfrm>
          <a:prstGeom prst="rect">
            <a:avLst/>
          </a:prstGeom>
        </p:spPr>
      </p:pic>
      <p:sp>
        <p:nvSpPr>
          <p:cNvPr id="21" name="TextBox 20">
            <a:extLst>
              <a:ext uri="{FF2B5EF4-FFF2-40B4-BE49-F238E27FC236}">
                <a16:creationId xmlns:a16="http://schemas.microsoft.com/office/drawing/2014/main" id="{2C8EE7C5-7CD9-C8B3-C784-700D2D819E53}"/>
              </a:ext>
            </a:extLst>
          </p:cNvPr>
          <p:cNvSpPr txBox="1"/>
          <p:nvPr/>
        </p:nvSpPr>
        <p:spPr>
          <a:xfrm>
            <a:off x="351400" y="4914522"/>
            <a:ext cx="5543934" cy="861774"/>
          </a:xfrm>
          <a:prstGeom prst="rect">
            <a:avLst/>
          </a:prstGeom>
          <a:noFill/>
        </p:spPr>
        <p:txBody>
          <a:bodyPr wrap="square" rtlCol="0">
            <a:spAutoFit/>
          </a:bodyPr>
          <a:lstStyle/>
          <a:p>
            <a:r>
              <a:rPr lang="en-US" sz="1000" dirty="0"/>
              <a:t>References:</a:t>
            </a:r>
          </a:p>
          <a:p>
            <a:r>
              <a:rPr lang="en-US" sz="1000" dirty="0"/>
              <a:t>1) Susan K. </a:t>
            </a:r>
            <a:r>
              <a:rPr lang="en-US" sz="1000" dirty="0" err="1"/>
              <a:t>Raatz</a:t>
            </a:r>
            <a:r>
              <a:rPr lang="en-US" sz="1000" dirty="0"/>
              <a:t> et al., </a:t>
            </a:r>
            <a:r>
              <a:rPr lang="de-DE" sz="1000" dirty="0"/>
              <a:t>J Am Diet Assoc. 2009 June ; 109(6): 1076–1081</a:t>
            </a:r>
          </a:p>
          <a:p>
            <a:r>
              <a:rPr lang="de-DE" sz="1000" dirty="0"/>
              <a:t>2) Ahmed A. Daak et al., Am. J. Clin. Nutr. 37, 37-44 (2013)</a:t>
            </a:r>
          </a:p>
          <a:p>
            <a:r>
              <a:rPr lang="de-DE" sz="1000" dirty="0"/>
              <a:t>3) Data Submitted for Publication; </a:t>
            </a:r>
            <a:r>
              <a:rPr lang="en-US" sz="1000" dirty="0"/>
              <a:t>Phase 2 Study of a Food Enriched with Docosahexaenoic Acid in Adults with Sickle Cell Disease #CTRI/2022/06/042963</a:t>
            </a:r>
          </a:p>
        </p:txBody>
      </p:sp>
      <p:sp>
        <p:nvSpPr>
          <p:cNvPr id="22" name="TextBox 21">
            <a:extLst>
              <a:ext uri="{FF2B5EF4-FFF2-40B4-BE49-F238E27FC236}">
                <a16:creationId xmlns:a16="http://schemas.microsoft.com/office/drawing/2014/main" id="{36D66207-270E-0815-FBAF-7260719AB68F}"/>
              </a:ext>
            </a:extLst>
          </p:cNvPr>
          <p:cNvSpPr txBox="1"/>
          <p:nvPr/>
        </p:nvSpPr>
        <p:spPr>
          <a:xfrm>
            <a:off x="767218" y="732521"/>
            <a:ext cx="10942289"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a:t>
            </a:r>
          </a:p>
        </p:txBody>
      </p:sp>
    </p:spTree>
    <p:extLst>
      <p:ext uri="{BB962C8B-B14F-4D97-AF65-F5344CB8AC3E}">
        <p14:creationId xmlns:p14="http://schemas.microsoft.com/office/powerpoint/2010/main" val="3002675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1C5F61F-687F-2A25-1BAF-1F8242701F47}"/>
              </a:ext>
            </a:extLst>
          </p:cNvPr>
          <p:cNvSpPr txBox="1"/>
          <p:nvPr/>
        </p:nvSpPr>
        <p:spPr>
          <a:xfrm>
            <a:off x="767218" y="732521"/>
            <a:ext cx="10942289"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a:t>
            </a:r>
          </a:p>
        </p:txBody>
      </p: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2"/>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3"/>
          <a:stretch>
            <a:fillRect/>
          </a:stretch>
        </p:blipFill>
        <p:spPr>
          <a:xfrm>
            <a:off x="11288915" y="67227"/>
            <a:ext cx="807720" cy="500941"/>
          </a:xfrm>
          <a:prstGeom prst="rect">
            <a:avLst/>
          </a:prstGeom>
        </p:spPr>
      </p:pic>
      <p:sp>
        <p:nvSpPr>
          <p:cNvPr id="2" name="Rectangle 1">
            <a:extLst>
              <a:ext uri="{FF2B5EF4-FFF2-40B4-BE49-F238E27FC236}">
                <a16:creationId xmlns:a16="http://schemas.microsoft.com/office/drawing/2014/main" id="{6927A1DE-5C3A-4785-545C-4052476BFCF5}"/>
              </a:ext>
            </a:extLst>
          </p:cNvPr>
          <p:cNvSpPr/>
          <p:nvPr/>
        </p:nvSpPr>
        <p:spPr>
          <a:xfrm>
            <a:off x="7250752" y="1051562"/>
            <a:ext cx="1801808" cy="502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9383A5C-C7FD-93BD-579C-7DEB2DFDAD2F}"/>
              </a:ext>
            </a:extLst>
          </p:cNvPr>
          <p:cNvPicPr>
            <a:picLocks noChangeAspect="1"/>
          </p:cNvPicPr>
          <p:nvPr/>
        </p:nvPicPr>
        <p:blipFill>
          <a:blip r:embed="rId4"/>
          <a:stretch>
            <a:fillRect/>
          </a:stretch>
        </p:blipFill>
        <p:spPr>
          <a:xfrm>
            <a:off x="7663086" y="5013012"/>
            <a:ext cx="2386170" cy="1336984"/>
          </a:xfrm>
          <a:prstGeom prst="rect">
            <a:avLst/>
          </a:prstGeom>
          <a:effectLst>
            <a:softEdge rad="31750"/>
          </a:effectLst>
        </p:spPr>
      </p:pic>
      <p:sp>
        <p:nvSpPr>
          <p:cNvPr id="15" name="Rectangle 14">
            <a:extLst>
              <a:ext uri="{FF2B5EF4-FFF2-40B4-BE49-F238E27FC236}">
                <a16:creationId xmlns:a16="http://schemas.microsoft.com/office/drawing/2014/main" id="{CF010FD9-57AD-108D-1156-A8066D8B62CF}"/>
              </a:ext>
            </a:extLst>
          </p:cNvPr>
          <p:cNvSpPr/>
          <p:nvPr/>
        </p:nvSpPr>
        <p:spPr>
          <a:xfrm>
            <a:off x="7663086" y="6342433"/>
            <a:ext cx="2386170"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What is Altemia</a:t>
            </a:r>
          </a:p>
        </p:txBody>
      </p:sp>
      <p:sp>
        <p:nvSpPr>
          <p:cNvPr id="16" name="Arrow: Chevron 15">
            <a:extLst>
              <a:ext uri="{FF2B5EF4-FFF2-40B4-BE49-F238E27FC236}">
                <a16:creationId xmlns:a16="http://schemas.microsoft.com/office/drawing/2014/main" id="{4CD6E622-8D06-3729-A591-E71D49CAFDE2}"/>
              </a:ext>
            </a:extLst>
          </p:cNvPr>
          <p:cNvSpPr/>
          <p:nvPr/>
        </p:nvSpPr>
        <p:spPr>
          <a:xfrm>
            <a:off x="9878662" y="6409857"/>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a:extLst>
              <a:ext uri="{FF2B5EF4-FFF2-40B4-BE49-F238E27FC236}">
                <a16:creationId xmlns:a16="http://schemas.microsoft.com/office/drawing/2014/main" id="{32909EB0-AFD4-B584-FC2B-436A7636751B}"/>
              </a:ext>
            </a:extLst>
          </p:cNvPr>
          <p:cNvSpPr/>
          <p:nvPr/>
        </p:nvSpPr>
        <p:spPr>
          <a:xfrm>
            <a:off x="10170269" y="6342433"/>
            <a:ext cx="1582098"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Patient Support</a:t>
            </a:r>
          </a:p>
        </p:txBody>
      </p:sp>
      <p:sp>
        <p:nvSpPr>
          <p:cNvPr id="21" name="Arrow: Chevron 20">
            <a:extLst>
              <a:ext uri="{FF2B5EF4-FFF2-40B4-BE49-F238E27FC236}">
                <a16:creationId xmlns:a16="http://schemas.microsoft.com/office/drawing/2014/main" id="{6EA03ED7-38D2-6F85-1400-2B441C146067}"/>
              </a:ext>
            </a:extLst>
          </p:cNvPr>
          <p:cNvSpPr/>
          <p:nvPr/>
        </p:nvSpPr>
        <p:spPr>
          <a:xfrm>
            <a:off x="11581491" y="6406076"/>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a:extLst>
              <a:ext uri="{FF2B5EF4-FFF2-40B4-BE49-F238E27FC236}">
                <a16:creationId xmlns:a16="http://schemas.microsoft.com/office/drawing/2014/main" id="{6C5098C4-C067-F91F-66A3-F985BC3A7D0B}"/>
              </a:ext>
            </a:extLst>
          </p:cNvPr>
          <p:cNvSpPr txBox="1"/>
          <p:nvPr/>
        </p:nvSpPr>
        <p:spPr>
          <a:xfrm>
            <a:off x="483325" y="1612185"/>
            <a:ext cx="11226182" cy="3689472"/>
          </a:xfrm>
          <a:prstGeom prst="rect">
            <a:avLst/>
          </a:prstGeom>
          <a:noFill/>
        </p:spPr>
        <p:txBody>
          <a:bodyPr wrap="square" rtlCol="0">
            <a:spAutoFit/>
          </a:bodyPr>
          <a:lstStyle/>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The staff at Altemia, and its parent company Sancilio and Company, are dedicated to offering the best products and services, at the lowest prices possible.  We are currently exploring options for reimbursement and methods to reduce costs, so that we can pass these savings on to our customers.  </a:t>
            </a:r>
          </a:p>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Coverage of nutritional products varies depending on many things, including the type of insurance plan, the coverage policy, the care setting, patient diagnosis, and route of administration (oral or tube-fed). Out-of-pocket costs such as deductibles, co-pays, and co-insurance also vary depending on the insurance plan.  Altemia is currently working with various State Pharmacy &amp; Therapeutics Committees to identify insurance reimbursement opportunities.</a:t>
            </a:r>
          </a:p>
          <a:p>
            <a:pPr marL="0" marR="0">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Times New Roman" panose="02020603050405020304" pitchFamily="18" charset="0"/>
              </a:rPr>
              <a:t>Need help with the purchase of Altemia?  We are providing substantial pricing concessions to patients in need of this product but have a financial constraint.  We are also seeking several hundred patient volunteers to try Altemia at no charge but to consent to sharing their experience with us and others.  Contact us directly for more information.</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Some useful links to patient support networks can be found below:</a:t>
            </a:r>
          </a:p>
          <a:p>
            <a:pPr marL="0" marR="0">
              <a:lnSpc>
                <a:spcPct val="107000"/>
              </a:lnSpc>
              <a:spcBef>
                <a:spcPts val="0"/>
              </a:spcBef>
              <a:spcAft>
                <a:spcPts val="800"/>
              </a:spcAft>
            </a:pPr>
            <a:r>
              <a:rPr lang="en-US"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Altemia Patient Support Services</a:t>
            </a:r>
          </a:p>
          <a:p>
            <a:pPr marL="0" marR="0">
              <a:lnSpc>
                <a:spcPct val="107000"/>
              </a:lnSpc>
              <a:spcBef>
                <a:spcPts val="0"/>
              </a:spcBef>
              <a:spcAft>
                <a:spcPts val="800"/>
              </a:spcAft>
            </a:pPr>
            <a:r>
              <a:rPr lang="en-US"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Sickle Cell Disease Health Equity Fund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400" dirty="0"/>
          </a:p>
        </p:txBody>
      </p:sp>
      <p:sp>
        <p:nvSpPr>
          <p:cNvPr id="24" name="TextBox 23">
            <a:extLst>
              <a:ext uri="{FF2B5EF4-FFF2-40B4-BE49-F238E27FC236}">
                <a16:creationId xmlns:a16="http://schemas.microsoft.com/office/drawing/2014/main" id="{5DBFF309-D161-25FF-E7E4-247402763896}"/>
              </a:ext>
            </a:extLst>
          </p:cNvPr>
          <p:cNvSpPr txBox="1"/>
          <p:nvPr/>
        </p:nvSpPr>
        <p:spPr>
          <a:xfrm>
            <a:off x="483325" y="6309933"/>
            <a:ext cx="4207690" cy="461665"/>
          </a:xfrm>
          <a:prstGeom prst="rect">
            <a:avLst/>
          </a:prstGeom>
          <a:noFill/>
        </p:spPr>
        <p:txBody>
          <a:bodyPr wrap="none" rtlCol="0">
            <a:spAutoFit/>
          </a:bodyPr>
          <a:lstStyle/>
          <a:p>
            <a:pPr algn="ctr"/>
            <a:r>
              <a:rPr lang="en-US" sz="1200" b="0" i="0" dirty="0">
                <a:solidFill>
                  <a:srgbClr val="C00000"/>
                </a:solidFill>
                <a:effectLst/>
                <a:latin typeface="BrandonGrotesqueRegular"/>
              </a:rPr>
              <a:t>Ask your doctor or dietitian for more information about Altemia.</a:t>
            </a:r>
            <a:br>
              <a:rPr lang="en-US" sz="1200" dirty="0">
                <a:solidFill>
                  <a:srgbClr val="C00000"/>
                </a:solidFill>
              </a:rPr>
            </a:br>
            <a:r>
              <a:rPr lang="en-US" sz="1200" b="0" i="0" dirty="0">
                <a:solidFill>
                  <a:srgbClr val="C00000"/>
                </a:solidFill>
                <a:effectLst/>
                <a:latin typeface="BrandonGrotesqueRegular"/>
              </a:rPr>
              <a:t>Use under medical supervision.</a:t>
            </a:r>
            <a:endParaRPr lang="en-US" sz="1200" dirty="0">
              <a:solidFill>
                <a:srgbClr val="C00000"/>
              </a:solidFill>
            </a:endParaRPr>
          </a:p>
        </p:txBody>
      </p:sp>
      <p:sp>
        <p:nvSpPr>
          <p:cNvPr id="25" name="TextBox 24">
            <a:extLst>
              <a:ext uri="{FF2B5EF4-FFF2-40B4-BE49-F238E27FC236}">
                <a16:creationId xmlns:a16="http://schemas.microsoft.com/office/drawing/2014/main" id="{DF7BB4F8-E10D-E00C-5457-F0CEE23E34A4}"/>
              </a:ext>
            </a:extLst>
          </p:cNvPr>
          <p:cNvSpPr txBox="1"/>
          <p:nvPr/>
        </p:nvSpPr>
        <p:spPr>
          <a:xfrm>
            <a:off x="548640" y="5245815"/>
            <a:ext cx="6291072" cy="861774"/>
          </a:xfrm>
          <a:prstGeom prst="rect">
            <a:avLst/>
          </a:prstGeom>
          <a:noFill/>
        </p:spPr>
        <p:txBody>
          <a:bodyPr wrap="square" rtlCol="0">
            <a:spAutoFit/>
          </a:bodyPr>
          <a:lstStyle/>
          <a:p>
            <a:r>
              <a:rPr lang="en-US" sz="1000" dirty="0"/>
              <a:t>Each healthcare provider is ultimately responsible for verifying codes, coverage, and payment policies used to ensure that they are accurate for the services and items provided. Providers should consult with the insurance plan for complete and accurate details concerning documentation for claims. Altemia does not guarantee reimbursement by any third-party insurance plan and will not reimburse physicians or providers for claims denied by third-party insurance plans.</a:t>
            </a:r>
          </a:p>
        </p:txBody>
      </p:sp>
      <p:pic>
        <p:nvPicPr>
          <p:cNvPr id="27" name="Picture 26">
            <a:extLst>
              <a:ext uri="{FF2B5EF4-FFF2-40B4-BE49-F238E27FC236}">
                <a16:creationId xmlns:a16="http://schemas.microsoft.com/office/drawing/2014/main" id="{4B85CB92-281D-00C8-DAE6-DAC6BF741EDA}"/>
              </a:ext>
            </a:extLst>
          </p:cNvPr>
          <p:cNvPicPr>
            <a:picLocks noChangeAspect="1"/>
          </p:cNvPicPr>
          <p:nvPr/>
        </p:nvPicPr>
        <p:blipFill>
          <a:blip r:embed="rId5"/>
          <a:stretch>
            <a:fillRect/>
          </a:stretch>
        </p:blipFill>
        <p:spPr>
          <a:xfrm>
            <a:off x="10173366" y="5013011"/>
            <a:ext cx="1579001" cy="1296921"/>
          </a:xfrm>
          <a:prstGeom prst="rect">
            <a:avLst/>
          </a:prstGeom>
          <a:effectLst>
            <a:softEdge rad="31750"/>
          </a:effectLst>
        </p:spPr>
      </p:pic>
    </p:spTree>
    <p:extLst>
      <p:ext uri="{BB962C8B-B14F-4D97-AF65-F5344CB8AC3E}">
        <p14:creationId xmlns:p14="http://schemas.microsoft.com/office/powerpoint/2010/main" val="384365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1A28C0-7E50-8BAA-2927-64B8AA91DFF9}"/>
              </a:ext>
            </a:extLst>
          </p:cNvPr>
          <p:cNvSpPr/>
          <p:nvPr/>
        </p:nvSpPr>
        <p:spPr>
          <a:xfrm>
            <a:off x="0" y="0"/>
            <a:ext cx="12192000" cy="1216152"/>
          </a:xfrm>
          <a:prstGeom prst="rect">
            <a:avLst/>
          </a:prstGeom>
          <a:solidFill>
            <a:schemeClr val="bg1"/>
          </a:solidFill>
          <a:ln>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8288DAD-8C7E-AE76-69A3-79656B8957A3}"/>
              </a:ext>
            </a:extLst>
          </p:cNvPr>
          <p:cNvCxnSpPr>
            <a:cxnSpLocks/>
            <a:stCxn id="4" idx="1"/>
            <a:endCxn id="4" idx="3"/>
          </p:cNvCxnSpPr>
          <p:nvPr/>
        </p:nvCxnSpPr>
        <p:spPr>
          <a:xfrm>
            <a:off x="0" y="608076"/>
            <a:ext cx="12192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1C5F61F-687F-2A25-1BAF-1F8242701F47}"/>
              </a:ext>
            </a:extLst>
          </p:cNvPr>
          <p:cNvSpPr txBox="1"/>
          <p:nvPr/>
        </p:nvSpPr>
        <p:spPr>
          <a:xfrm>
            <a:off x="767218" y="732521"/>
            <a:ext cx="10833244" cy="369332"/>
          </a:xfrm>
          <a:prstGeom prst="rect">
            <a:avLst/>
          </a:prstGeom>
          <a:noFill/>
        </p:spPr>
        <p:txBody>
          <a:bodyPr wrap="square" rtlCol="0">
            <a:spAutoFit/>
          </a:bodyPr>
          <a:lstStyle/>
          <a:p>
            <a:r>
              <a:rPr lang="en-US" dirty="0">
                <a:solidFill>
                  <a:srgbClr val="C00000"/>
                </a:solidFill>
              </a:rPr>
              <a:t>What is Altemia	About SCD	How Altemia Works	Insurance Coverage		Patient Support </a:t>
            </a:r>
          </a:p>
        </p:txBody>
      </p:sp>
      <p:pic>
        <p:nvPicPr>
          <p:cNvPr id="8" name="Picture 7">
            <a:extLst>
              <a:ext uri="{FF2B5EF4-FFF2-40B4-BE49-F238E27FC236}">
                <a16:creationId xmlns:a16="http://schemas.microsoft.com/office/drawing/2014/main" id="{FB296EC7-F6C8-9298-8C47-BB1037A2E61E}"/>
              </a:ext>
            </a:extLst>
          </p:cNvPr>
          <p:cNvPicPr>
            <a:picLocks noChangeAspect="1"/>
          </p:cNvPicPr>
          <p:nvPr/>
        </p:nvPicPr>
        <p:blipFill>
          <a:blip r:embed="rId2"/>
          <a:stretch>
            <a:fillRect/>
          </a:stretch>
        </p:blipFill>
        <p:spPr>
          <a:xfrm>
            <a:off x="148059" y="38671"/>
            <a:ext cx="1131175" cy="549138"/>
          </a:xfrm>
          <a:prstGeom prst="rect">
            <a:avLst/>
          </a:prstGeom>
        </p:spPr>
      </p:pic>
      <p:pic>
        <p:nvPicPr>
          <p:cNvPr id="10" name="Picture 9">
            <a:extLst>
              <a:ext uri="{FF2B5EF4-FFF2-40B4-BE49-F238E27FC236}">
                <a16:creationId xmlns:a16="http://schemas.microsoft.com/office/drawing/2014/main" id="{6FE1D900-A79D-5B2D-659F-5EA82E75ADA8}"/>
              </a:ext>
            </a:extLst>
          </p:cNvPr>
          <p:cNvPicPr>
            <a:picLocks noChangeAspect="1"/>
          </p:cNvPicPr>
          <p:nvPr/>
        </p:nvPicPr>
        <p:blipFill>
          <a:blip r:embed="rId3"/>
          <a:stretch>
            <a:fillRect/>
          </a:stretch>
        </p:blipFill>
        <p:spPr>
          <a:xfrm>
            <a:off x="11288915" y="67227"/>
            <a:ext cx="807720" cy="500941"/>
          </a:xfrm>
          <a:prstGeom prst="rect">
            <a:avLst/>
          </a:prstGeom>
        </p:spPr>
      </p:pic>
      <p:sp>
        <p:nvSpPr>
          <p:cNvPr id="2" name="Rectangle 1">
            <a:extLst>
              <a:ext uri="{FF2B5EF4-FFF2-40B4-BE49-F238E27FC236}">
                <a16:creationId xmlns:a16="http://schemas.microsoft.com/office/drawing/2014/main" id="{1A6292FB-2EBC-9E64-4D59-0C9270469EF1}"/>
              </a:ext>
            </a:extLst>
          </p:cNvPr>
          <p:cNvSpPr/>
          <p:nvPr/>
        </p:nvSpPr>
        <p:spPr>
          <a:xfrm>
            <a:off x="9997878" y="1046989"/>
            <a:ext cx="1510950" cy="5486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4FC74E6-2714-120B-6727-E87E427122E1}"/>
              </a:ext>
            </a:extLst>
          </p:cNvPr>
          <p:cNvPicPr>
            <a:picLocks noChangeAspect="1"/>
          </p:cNvPicPr>
          <p:nvPr/>
        </p:nvPicPr>
        <p:blipFill>
          <a:blip r:embed="rId4"/>
          <a:stretch>
            <a:fillRect/>
          </a:stretch>
        </p:blipFill>
        <p:spPr>
          <a:xfrm>
            <a:off x="7196742" y="5003868"/>
            <a:ext cx="2386170" cy="1336984"/>
          </a:xfrm>
          <a:prstGeom prst="rect">
            <a:avLst/>
          </a:prstGeom>
          <a:effectLst>
            <a:softEdge rad="31750"/>
          </a:effectLst>
        </p:spPr>
      </p:pic>
      <p:pic>
        <p:nvPicPr>
          <p:cNvPr id="12" name="Picture 11">
            <a:extLst>
              <a:ext uri="{FF2B5EF4-FFF2-40B4-BE49-F238E27FC236}">
                <a16:creationId xmlns:a16="http://schemas.microsoft.com/office/drawing/2014/main" id="{E4C8ECC5-A2A5-0F38-003E-CB8F50D65873}"/>
              </a:ext>
            </a:extLst>
          </p:cNvPr>
          <p:cNvPicPr>
            <a:picLocks noChangeAspect="1"/>
          </p:cNvPicPr>
          <p:nvPr/>
        </p:nvPicPr>
        <p:blipFill>
          <a:blip r:embed="rId5"/>
          <a:stretch>
            <a:fillRect/>
          </a:stretch>
        </p:blipFill>
        <p:spPr>
          <a:xfrm>
            <a:off x="9695285" y="5003868"/>
            <a:ext cx="2103203" cy="1336984"/>
          </a:xfrm>
          <a:prstGeom prst="rect">
            <a:avLst/>
          </a:prstGeom>
          <a:effectLst>
            <a:softEdge rad="31750"/>
          </a:effectLst>
        </p:spPr>
      </p:pic>
      <p:sp>
        <p:nvSpPr>
          <p:cNvPr id="15" name="Rectangle 14">
            <a:extLst>
              <a:ext uri="{FF2B5EF4-FFF2-40B4-BE49-F238E27FC236}">
                <a16:creationId xmlns:a16="http://schemas.microsoft.com/office/drawing/2014/main" id="{F01750DA-36FB-BF91-8F1D-23B68F5BFED0}"/>
              </a:ext>
            </a:extLst>
          </p:cNvPr>
          <p:cNvSpPr/>
          <p:nvPr/>
        </p:nvSpPr>
        <p:spPr>
          <a:xfrm>
            <a:off x="7196742" y="6333289"/>
            <a:ext cx="2386170"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What is Altemia</a:t>
            </a:r>
          </a:p>
        </p:txBody>
      </p:sp>
      <p:sp>
        <p:nvSpPr>
          <p:cNvPr id="16" name="Arrow: Chevron 15">
            <a:extLst>
              <a:ext uri="{FF2B5EF4-FFF2-40B4-BE49-F238E27FC236}">
                <a16:creationId xmlns:a16="http://schemas.microsoft.com/office/drawing/2014/main" id="{ECD490A2-FAAC-25EC-0E16-79C998C95622}"/>
              </a:ext>
            </a:extLst>
          </p:cNvPr>
          <p:cNvSpPr/>
          <p:nvPr/>
        </p:nvSpPr>
        <p:spPr>
          <a:xfrm>
            <a:off x="9412318" y="6400713"/>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a:extLst>
              <a:ext uri="{FF2B5EF4-FFF2-40B4-BE49-F238E27FC236}">
                <a16:creationId xmlns:a16="http://schemas.microsoft.com/office/drawing/2014/main" id="{59343F4D-E648-57BE-33E2-C9CD1A7C903F}"/>
              </a:ext>
            </a:extLst>
          </p:cNvPr>
          <p:cNvSpPr/>
          <p:nvPr/>
        </p:nvSpPr>
        <p:spPr>
          <a:xfrm>
            <a:off x="9693922" y="6333289"/>
            <a:ext cx="2077416" cy="29815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Insurance Coverage</a:t>
            </a:r>
          </a:p>
        </p:txBody>
      </p:sp>
      <p:sp>
        <p:nvSpPr>
          <p:cNvPr id="18" name="Arrow: Chevron 17">
            <a:extLst>
              <a:ext uri="{FF2B5EF4-FFF2-40B4-BE49-F238E27FC236}">
                <a16:creationId xmlns:a16="http://schemas.microsoft.com/office/drawing/2014/main" id="{80ECF99D-69A8-339D-9FD0-8778018A1DC8}"/>
              </a:ext>
            </a:extLst>
          </p:cNvPr>
          <p:cNvSpPr/>
          <p:nvPr/>
        </p:nvSpPr>
        <p:spPr>
          <a:xfrm>
            <a:off x="11600462" y="6396932"/>
            <a:ext cx="128016" cy="170866"/>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a:extLst>
              <a:ext uri="{FF2B5EF4-FFF2-40B4-BE49-F238E27FC236}">
                <a16:creationId xmlns:a16="http://schemas.microsoft.com/office/drawing/2014/main" id="{EF7F87B1-0B37-EE0F-33B6-320B61AC36DE}"/>
              </a:ext>
            </a:extLst>
          </p:cNvPr>
          <p:cNvSpPr txBox="1"/>
          <p:nvPr/>
        </p:nvSpPr>
        <p:spPr>
          <a:xfrm>
            <a:off x="713646" y="1530620"/>
            <a:ext cx="9984834" cy="1815882"/>
          </a:xfrm>
          <a:prstGeom prst="rect">
            <a:avLst/>
          </a:prstGeom>
          <a:noFill/>
        </p:spPr>
        <p:txBody>
          <a:bodyPr wrap="square" rtlCol="0">
            <a:spAutoFit/>
          </a:bodyPr>
          <a:lstStyle/>
          <a:p>
            <a:pPr marL="0" marR="0">
              <a:spcBef>
                <a:spcPts val="0"/>
              </a:spcBef>
              <a:spcAft>
                <a:spcPts val="0"/>
              </a:spcAft>
            </a:pPr>
            <a:r>
              <a:rPr lang="en-US" sz="14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Sign up for Altemia Patient Support Services</a:t>
            </a:r>
          </a:p>
          <a:p>
            <a:pPr marL="0" marR="0">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Start benefiting today with Altemia savings and support. Just fill out the form below. Once you are enrolled, you’ll have access to all product savings offers for Altemia.</a:t>
            </a:r>
          </a:p>
          <a:p>
            <a:pPr marL="0" marR="0">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Come back and log in to access your personal account page and learn about any current savings offers for your next Altemia refill, then check back before each refill for additional money-saving opportunities that may be available.  We may also contact you every now and then with helpful information related to your condition.</a:t>
            </a:r>
          </a:p>
        </p:txBody>
      </p:sp>
      <p:sp>
        <p:nvSpPr>
          <p:cNvPr id="24" name="TextBox 23">
            <a:extLst>
              <a:ext uri="{FF2B5EF4-FFF2-40B4-BE49-F238E27FC236}">
                <a16:creationId xmlns:a16="http://schemas.microsoft.com/office/drawing/2014/main" id="{A57CBBA9-B9BC-0D3E-1FCF-42E51D5D14BF}"/>
              </a:ext>
            </a:extLst>
          </p:cNvPr>
          <p:cNvSpPr txBox="1"/>
          <p:nvPr/>
        </p:nvSpPr>
        <p:spPr>
          <a:xfrm>
            <a:off x="393512" y="5171372"/>
            <a:ext cx="5660230" cy="954107"/>
          </a:xfrm>
          <a:prstGeom prst="rect">
            <a:avLst/>
          </a:prstGeom>
          <a:noFill/>
        </p:spPr>
        <p:txBody>
          <a:bodyPr wrap="square" rtlCol="0">
            <a:spAutoFit/>
          </a:bodyPr>
          <a:lstStyle/>
          <a:p>
            <a:pPr algn="l"/>
            <a:r>
              <a:rPr lang="en-US" sz="1400" b="0" i="0" dirty="0">
                <a:solidFill>
                  <a:srgbClr val="C00000"/>
                </a:solidFill>
                <a:effectLst/>
              </a:rPr>
              <a:t>        By signing up, I agree to receive money-saving offers and information to help me manage my condition.</a:t>
            </a:r>
          </a:p>
          <a:p>
            <a:pPr algn="l"/>
            <a:endParaRPr lang="en-US" sz="1400" b="0" i="0" dirty="0">
              <a:solidFill>
                <a:srgbClr val="C00000"/>
              </a:solidFill>
              <a:effectLst/>
            </a:endParaRPr>
          </a:p>
          <a:p>
            <a:pPr algn="l"/>
            <a:r>
              <a:rPr lang="en-US" sz="1400" b="0" i="0" dirty="0">
                <a:solidFill>
                  <a:srgbClr val="000000"/>
                </a:solidFill>
                <a:effectLst/>
                <a:latin typeface="Open Sans" panose="020B0606030504020204" pitchFamily="34" charset="0"/>
              </a:rPr>
              <a:t>By submitting, you agree to our </a:t>
            </a:r>
            <a:r>
              <a:rPr lang="en-US" sz="1400" b="0" i="0" u="none" strike="noStrike" dirty="0">
                <a:solidFill>
                  <a:srgbClr val="2EA3F2"/>
                </a:solidFill>
                <a:effectLst/>
                <a:latin typeface="Open Sans" panose="020B0606030504020204" pitchFamily="34" charset="0"/>
              </a:rPr>
              <a:t>Terms of Use</a:t>
            </a:r>
            <a:endParaRPr lang="en-US" sz="1400" b="0" i="0" dirty="0">
              <a:solidFill>
                <a:srgbClr val="222731"/>
              </a:solidFill>
              <a:effectLst/>
            </a:endParaRPr>
          </a:p>
        </p:txBody>
      </p:sp>
      <p:sp>
        <p:nvSpPr>
          <p:cNvPr id="25" name="TextBox 24">
            <a:extLst>
              <a:ext uri="{FF2B5EF4-FFF2-40B4-BE49-F238E27FC236}">
                <a16:creationId xmlns:a16="http://schemas.microsoft.com/office/drawing/2014/main" id="{7B4BB56F-D069-48FB-4E3B-357B228DCE9A}"/>
              </a:ext>
            </a:extLst>
          </p:cNvPr>
          <p:cNvSpPr txBox="1"/>
          <p:nvPr/>
        </p:nvSpPr>
        <p:spPr>
          <a:xfrm>
            <a:off x="483325" y="6309933"/>
            <a:ext cx="4207690" cy="461665"/>
          </a:xfrm>
          <a:prstGeom prst="rect">
            <a:avLst/>
          </a:prstGeom>
          <a:noFill/>
        </p:spPr>
        <p:txBody>
          <a:bodyPr wrap="none" rtlCol="0">
            <a:spAutoFit/>
          </a:bodyPr>
          <a:lstStyle/>
          <a:p>
            <a:pPr algn="ctr"/>
            <a:r>
              <a:rPr lang="en-US" sz="1200" b="0" i="0" dirty="0">
                <a:solidFill>
                  <a:srgbClr val="C00000"/>
                </a:solidFill>
                <a:effectLst/>
                <a:latin typeface="BrandonGrotesqueRegular"/>
              </a:rPr>
              <a:t>Ask your doctor or dietitian for more information about Altemia.</a:t>
            </a:r>
            <a:br>
              <a:rPr lang="en-US" sz="1200" dirty="0">
                <a:solidFill>
                  <a:srgbClr val="C00000"/>
                </a:solidFill>
              </a:rPr>
            </a:br>
            <a:r>
              <a:rPr lang="en-US" sz="1200" b="0" i="0" dirty="0">
                <a:solidFill>
                  <a:srgbClr val="C00000"/>
                </a:solidFill>
                <a:effectLst/>
                <a:latin typeface="BrandonGrotesqueRegular"/>
              </a:rPr>
              <a:t>Use under medical supervision.</a:t>
            </a:r>
            <a:endParaRPr lang="en-US" sz="1200" dirty="0">
              <a:solidFill>
                <a:srgbClr val="C00000"/>
              </a:solidFill>
            </a:endParaRPr>
          </a:p>
        </p:txBody>
      </p:sp>
      <p:sp>
        <p:nvSpPr>
          <p:cNvPr id="26" name="TextBox 25">
            <a:extLst>
              <a:ext uri="{FF2B5EF4-FFF2-40B4-BE49-F238E27FC236}">
                <a16:creationId xmlns:a16="http://schemas.microsoft.com/office/drawing/2014/main" id="{132906D9-9AAD-F336-7404-95424B4A20A2}"/>
              </a:ext>
            </a:extLst>
          </p:cNvPr>
          <p:cNvSpPr txBox="1"/>
          <p:nvPr/>
        </p:nvSpPr>
        <p:spPr>
          <a:xfrm>
            <a:off x="713646" y="3509608"/>
            <a:ext cx="4079071" cy="1708160"/>
          </a:xfrm>
          <a:prstGeom prst="rect">
            <a:avLst/>
          </a:prstGeom>
          <a:noFill/>
        </p:spPr>
        <p:txBody>
          <a:bodyPr wrap="square" rtlCol="0">
            <a:spAutoFit/>
          </a:bodyPr>
          <a:lstStyle/>
          <a:p>
            <a:pPr algn="l" fontAlgn="base"/>
            <a:r>
              <a:rPr lang="en-US" sz="1600" b="1" i="0" dirty="0">
                <a:solidFill>
                  <a:srgbClr val="0C71C3"/>
                </a:solidFill>
                <a:effectLst/>
                <a:latin typeface="Roboto Condensed" panose="02000000000000000000" pitchFamily="2" charset="0"/>
              </a:rPr>
              <a:t>Enroll now for Altemia Patient Support Services</a:t>
            </a:r>
          </a:p>
          <a:p>
            <a:pPr algn="l" fontAlgn="base"/>
            <a:r>
              <a:rPr lang="en-US" sz="1100" b="0" i="0" dirty="0">
                <a:solidFill>
                  <a:srgbClr val="333333"/>
                </a:solidFill>
                <a:effectLst/>
                <a:latin typeface="Roboto Condensed" panose="02000000000000000000" pitchFamily="2" charset="0"/>
              </a:rPr>
              <a:t>*All fields are required</a:t>
            </a:r>
          </a:p>
          <a:p>
            <a:pPr marL="171450" indent="-171450" algn="l" fontAlgn="base">
              <a:buFont typeface="Arial" panose="020B0604020202020204" pitchFamily="34" charset="0"/>
              <a:buChar char="•"/>
            </a:pPr>
            <a:r>
              <a:rPr lang="en-US" sz="1100" dirty="0">
                <a:solidFill>
                  <a:srgbClr val="333333"/>
                </a:solidFill>
                <a:latin typeface="Roboto Condensed" panose="02000000000000000000" pitchFamily="2" charset="0"/>
              </a:rPr>
              <a:t>First Name</a:t>
            </a:r>
          </a:p>
          <a:p>
            <a:pPr marL="171450" indent="-171450" algn="l" fontAlgn="base">
              <a:buFont typeface="Arial" panose="020B0604020202020204" pitchFamily="34" charset="0"/>
              <a:buChar char="•"/>
            </a:pPr>
            <a:r>
              <a:rPr lang="en-US" sz="1100" b="0" i="0" dirty="0">
                <a:solidFill>
                  <a:srgbClr val="333333"/>
                </a:solidFill>
                <a:effectLst/>
                <a:latin typeface="Roboto Condensed" panose="02000000000000000000" pitchFamily="2" charset="0"/>
              </a:rPr>
              <a:t>Last Name</a:t>
            </a:r>
          </a:p>
          <a:p>
            <a:pPr marL="171450" indent="-171450" algn="l" fontAlgn="base">
              <a:buFont typeface="Arial" panose="020B0604020202020204" pitchFamily="34" charset="0"/>
              <a:buChar char="•"/>
            </a:pPr>
            <a:r>
              <a:rPr lang="en-US" sz="1100" dirty="0">
                <a:solidFill>
                  <a:srgbClr val="333333"/>
                </a:solidFill>
                <a:latin typeface="Roboto Condensed" panose="02000000000000000000" pitchFamily="2" charset="0"/>
              </a:rPr>
              <a:t>Username</a:t>
            </a:r>
          </a:p>
          <a:p>
            <a:pPr marL="171450" indent="-171450" algn="l" fontAlgn="base">
              <a:buFont typeface="Arial" panose="020B0604020202020204" pitchFamily="34" charset="0"/>
              <a:buChar char="•"/>
            </a:pPr>
            <a:r>
              <a:rPr lang="en-US" sz="1100" b="0" i="0" dirty="0">
                <a:solidFill>
                  <a:srgbClr val="333333"/>
                </a:solidFill>
                <a:effectLst/>
                <a:latin typeface="Roboto Condensed" panose="02000000000000000000" pitchFamily="2" charset="0"/>
              </a:rPr>
              <a:t>Password (Confirm)</a:t>
            </a:r>
          </a:p>
          <a:p>
            <a:pPr marL="171450" indent="-171450" algn="l" fontAlgn="base">
              <a:buFont typeface="Arial" panose="020B0604020202020204" pitchFamily="34" charset="0"/>
              <a:buChar char="•"/>
            </a:pPr>
            <a:r>
              <a:rPr lang="en-US" sz="1100" dirty="0">
                <a:solidFill>
                  <a:srgbClr val="333333"/>
                </a:solidFill>
                <a:latin typeface="Roboto Condensed" panose="02000000000000000000" pitchFamily="2" charset="0"/>
              </a:rPr>
              <a:t>Email (Confirm)</a:t>
            </a:r>
          </a:p>
          <a:p>
            <a:pPr marL="171450" indent="-171450" algn="l" fontAlgn="base">
              <a:buFont typeface="Arial" panose="020B0604020202020204" pitchFamily="34" charset="0"/>
              <a:buChar char="•"/>
            </a:pPr>
            <a:r>
              <a:rPr lang="en-US" sz="1100" dirty="0">
                <a:solidFill>
                  <a:srgbClr val="333333"/>
                </a:solidFill>
                <a:latin typeface="Roboto Condensed" panose="02000000000000000000" pitchFamily="2" charset="0"/>
              </a:rPr>
              <a:t>City/State</a:t>
            </a:r>
          </a:p>
          <a:p>
            <a:pPr algn="l" fontAlgn="base"/>
            <a:endParaRPr lang="en-US" sz="1200" b="0" i="0" dirty="0">
              <a:solidFill>
                <a:srgbClr val="333333"/>
              </a:solidFill>
              <a:effectLst/>
              <a:latin typeface="Roboto Condensed" panose="02000000000000000000" pitchFamily="2" charset="0"/>
            </a:endParaRPr>
          </a:p>
        </p:txBody>
      </p:sp>
      <p:sp>
        <p:nvSpPr>
          <p:cNvPr id="27" name="Rectangle 26">
            <a:extLst>
              <a:ext uri="{FF2B5EF4-FFF2-40B4-BE49-F238E27FC236}">
                <a16:creationId xmlns:a16="http://schemas.microsoft.com/office/drawing/2014/main" id="{E75967A2-702B-BD7A-8082-1727E61D0720}"/>
              </a:ext>
            </a:extLst>
          </p:cNvPr>
          <p:cNvSpPr/>
          <p:nvPr/>
        </p:nvSpPr>
        <p:spPr>
          <a:xfrm>
            <a:off x="505885" y="5171372"/>
            <a:ext cx="245453" cy="21608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145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7616</TotalTime>
  <Words>1590</Words>
  <Application>Microsoft Office PowerPoint</Application>
  <PresentationFormat>Widescreen</PresentationFormat>
  <Paragraphs>79</Paragraphs>
  <Slides>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BrandonGrotesqueRegular</vt:lpstr>
      <vt:lpstr>Calibri</vt:lpstr>
      <vt:lpstr>Calibri Light</vt:lpstr>
      <vt:lpstr>Open Sans</vt:lpstr>
      <vt:lpstr>Roboto Condensed</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Carpenter</dc:creator>
  <cp:lastModifiedBy>Alex Sancilio</cp:lastModifiedBy>
  <cp:revision>21</cp:revision>
  <dcterms:created xsi:type="dcterms:W3CDTF">2022-12-16T13:27:43Z</dcterms:created>
  <dcterms:modified xsi:type="dcterms:W3CDTF">2023-01-11T20:24:15Z</dcterms:modified>
</cp:coreProperties>
</file>